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12.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3.xml" ContentType="application/vnd.openxmlformats-officedocument.presentationml.notesSlide+xml"/>
  <Override PartName="/ppt/tags/tag165.xml" ContentType="application/vnd.openxmlformats-officedocument.presentationml.tags+xml"/>
  <Override PartName="/ppt/notesSlides/notesSlide14.xml" ContentType="application/vnd.openxmlformats-officedocument.presentationml.notesSlide+xml"/>
  <Override PartName="/ppt/tags/tag166.xml" ContentType="application/vnd.openxmlformats-officedocument.presentationml.tags+xml"/>
  <Override PartName="/ppt/notesSlides/notesSlide15.xml" ContentType="application/vnd.openxmlformats-officedocument.presentationml.notesSlide+xml"/>
  <Override PartName="/ppt/tags/tag167.xml" ContentType="application/vnd.openxmlformats-officedocument.presentationml.tags+xml"/>
  <Override PartName="/ppt/notesSlides/notesSlide16.xml" ContentType="application/vnd.openxmlformats-officedocument.presentationml.notesSlide+xml"/>
  <Override PartName="/ppt/tags/tag168.xml" ContentType="application/vnd.openxmlformats-officedocument.presentationml.tags+xml"/>
  <Override PartName="/ppt/notesSlides/notesSlide17.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18.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9.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0.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10" r:id="rId2"/>
    <p:sldId id="411" r:id="rId3"/>
    <p:sldId id="1224" r:id="rId4"/>
    <p:sldId id="1365" r:id="rId5"/>
    <p:sldId id="1368" r:id="rId6"/>
    <p:sldId id="1364" r:id="rId7"/>
    <p:sldId id="1370" r:id="rId8"/>
    <p:sldId id="1371" r:id="rId9"/>
    <p:sldId id="1372" r:id="rId10"/>
    <p:sldId id="1414" r:id="rId11"/>
    <p:sldId id="1369" r:id="rId12"/>
    <p:sldId id="1323" r:id="rId13"/>
    <p:sldId id="1277" r:id="rId14"/>
    <p:sldId id="1280" r:id="rId15"/>
    <p:sldId id="1332" r:id="rId16"/>
    <p:sldId id="1333" r:id="rId17"/>
    <p:sldId id="1419" r:id="rId18"/>
    <p:sldId id="1284" r:id="rId19"/>
    <p:sldId id="1390" r:id="rId20"/>
    <p:sldId id="1420" r:id="rId21"/>
    <p:sldId id="1418" r:id="rId22"/>
    <p:sldId id="1118"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0" userDrawn="1">
          <p15:clr>
            <a:srgbClr val="A4A3A4"/>
          </p15:clr>
        </p15:guide>
        <p15:guide id="2" pos="38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Canham" initials="CCAN" lastIdx="21" clrIdx="0"/>
  <p:cmAuthor id="1" name="2213137386@qq.com" initials="2" lastIdx="1" clrIdx="0"/>
  <p:cmAuthor id="2" name="ntko" initials="n" lastIdx="2" clrIdx="1"/>
  <p:cmAuthor id="3" name="Silvia Von Gunten" initials="SVG" lastIdx="4" clrIdx="3"/>
  <p:cmAuthor id="4" name="Jeff Merritt" initials="JM" lastIdx="10" clrIdx="4"/>
  <p:cmAuthor id="5" name="Timothy Reuter" initials="TR" lastIdx="7" clrIdx="5"/>
  <p:cmAuthor id="6" name="Sheila Warren" initials="SW" lastIdx="5" clrIdx="6"/>
  <p:cmAuthor id="7" name="Victoria Lee" initials="VL" lastIdx="7" clrIdx="7"/>
  <p:cmAuthor id="8" name="Shanta Arul" initials="" lastIdx="3" clrIdx="8"/>
  <p:cmAuthor id="9" name="Duxiaolian (Doris, PACD)" initials="D(P" lastIdx="16" clrIdx="9"/>
  <p:cmAuthor id="10" name="作者" initials="A" lastIdx="0" clrIdx="10"/>
  <p:cmAuthor id="11" name="Luxc" initials="L" lastIdx="1" clrIdx="10"/>
  <p:cmAuthor id="12" name="djz" initials="d" lastIdx="0" clrIdx="0"/>
  <p:cmAuthor id="13" name="admin" initials="a" lastIdx="1" clrIdx="12"/>
  <p:cmAuthor id="14" name="liting" initials="l" lastIdx="1" clrIdx="13"/>
  <p:cmAuthor id="15" name="Saunter" initials="S" lastIdx="13" clrIdx="1"/>
  <p:cmAuthor id="16" name="王瑶" initials="王" lastIdx="2" clrIdx="0"/>
  <p:cmAuthor id="17" name="Lenovo" initials="L" lastIdx="1" clrIdx="0"/>
  <p:cmAuthor id="18" name="肖凯" initials="肖" lastIdx="1" clrIdx="0"/>
  <p:cmAuthor id="19" name="Achim Bauer" initials="A" lastIdx="34" clrIdx="0"/>
  <p:cmAuthor id="20" name="König Philipp" initials="K" lastIdx="0" clrIdx="1"/>
  <p:cmAuthor id="21" name="Eric Qin" initials="E" lastIdx="1" clrIdx="2"/>
  <p:cmAuthor id="22" name="Mia Vida Villanueva" initials="M" lastIdx="1" clrIdx="0"/>
  <p:cmAuthor id="23" name="张祖华" initials="张" lastIdx="1" clrIdx="4"/>
  <p:cmAuthor id="24" name="元鹏 王" initials="元" lastIdx="1" clrIdx="1"/>
  <p:cmAuthor id="26" name="孙三山" initials="孙" lastIdx="1" clrIdx="0"/>
  <p:cmAuthor id="27" name="赵成文" initials="赵" lastIdx="4" clrIdx="1"/>
  <p:cmAuthor id="28" name="未知用户13" initials="未" lastIdx="1" clrIdx="0"/>
  <p:cmAuthor id="29" name="Han Jiang" initials="H" lastIdx="1" clrIdx="0"/>
  <p:cmAuthor id="30" name="未知用户7" initials="未" lastIdx="1" clrIdx="0"/>
  <p:cmAuthor id="31" name="Author" initials="A" lastIdx="0" clrIdx="49"/>
  <p:cmAuthor id="32" name="Guangxu Piao" initials="G" lastIdx="7" clrIdx="0"/>
  <p:cmAuthor id="33" name="王宏宇" initials="王" lastIdx="2" clrIdx="32"/>
  <p:cmAuthor id="34" name="xm" initials="x" lastIdx="1" clrIdx="0"/>
  <p:cmAuthor id="35" name="gawei" initials="g" lastIdx="2" clrIdx="0"/>
  <p:cmAuthor id="36" name="王宇航" initials="王" lastIdx="3" clrIdx="3"/>
  <p:cmAuthor id="37" name="仝德志" initials="仝" lastIdx="1" clrIdx="0"/>
  <p:cmAuthor id="38" name="tang qian" initials="t" lastIdx="0" clrIdx="2"/>
  <p:cmAuthor id="39" name="陈喆" initials="陈" lastIdx="27" clrIdx="1"/>
  <p:cmAuthor id="40" name="ccb" initials="c" lastIdx="1" clrIdx="0"/>
  <p:cmAuthor id="41" name="hj" initials="h" lastIdx="2" clrIdx="2"/>
  <p:cmAuthor id="42" name="IKKI" initials="I" lastIdx="1" clrIdx="0"/>
  <p:cmAuthor id="43" name="bob kang" initials="b" lastIdx="3" clrIdx="15"/>
  <p:cmAuthor id="44" name="杨素雯" initials="杨" lastIdx="30" clrIdx="1"/>
  <p:cmAuthor id="45" name="彭浩" initials="彭" lastIdx="1" clrIdx="4"/>
  <p:cmAuthor id="46" name="zyrstz" initials="z" lastIdx="11" clrIdx="11"/>
  <p:cmAuthor id="47" name="庞尔慧" initials="庞" lastIdx="91" clrIdx="12"/>
  <p:cmAuthor id="48" name="XMY" initials="X" lastIdx="1" clrIdx="18"/>
  <p:cmAuthor id="49" name="xmy" initials="x" lastIdx="4" clrIdx="19"/>
  <p:cmAuthor id="50" name="wum20" initials="w" lastIdx="1" clrIdx="7"/>
  <p:cmAuthor id="51" name="Tao, Sherry Sitong" initials="T" lastIdx="1" clrIdx="14"/>
  <p:cmAuthor id="53" name="武敏" initials="武" lastIdx="2" clrIdx="8"/>
  <p:cmAuthor id="54" name="ZYSR-XY" initials="Z" lastIdx="6" clrIdx="10"/>
  <p:cmAuthor id="55" name="刘颖" initials="刘" lastIdx="7" clrIdx="0"/>
  <p:cmAuthor id="56" name="Chen, Naikang A." initials="C" lastIdx="6" clrIdx="0"/>
  <p:cmAuthor id="57" name="song song" initials="s" lastIdx="1" clrIdx="0"/>
  <p:cmAuthor id="58" name="曾阿婷" initials="曾" lastIdx="1" clrIdx="16"/>
  <p:cmAuthor id="59" name="yubaoquan" initials="y" lastIdx="1" clrIdx="4"/>
  <p:cmAuthor id="60" name="ting yue" initials="t" lastIdx="1" clrIdx="0"/>
  <p:cmAuthor id="61" name="david bin" initials="d" lastIdx="3" clrIdx="0"/>
  <p:cmAuthor id="62" name="MLOONG" initials="M" lastIdx="1" clrIdx="0"/>
  <p:cmAuthor id="66" name="於宝泉" initials="於" lastIdx="0" clrIdx="2"/>
  <p:cmAuthor id="67" name=" " initials=" " lastIdx="1" clrIdx="16"/>
  <p:cmAuthor id="68" name="Liu Dong" initials="L" lastIdx="1" clrIdx="0"/>
  <p:cmAuthor id="69" name="Zhao Jing" initials="Z" lastIdx="4" clrIdx="2"/>
  <p:cmAuthor id="70" name="YANQING BAO" initials="Y" lastIdx="3" clrIdx="0"/>
  <p:cmAuthor id="71" name="Roet-Reinking, Nathalie" initials="R" lastIdx="1" clrIdx="0"/>
  <p:cmAuthor id="72" name="张金龙" initials="张" lastIdx="9" clrIdx="0"/>
  <p:cmAuthor id="73" name="祝惠蓉" initials="祝" lastIdx="3" clrIdx="8"/>
  <p:cmAuthor id="74" name="姜珊" initials="姜" lastIdx="1" clrIdx="0"/>
  <p:cmAuthor id="75" name="s x" initials="s" lastIdx="2" clrIdx="0"/>
  <p:cmAuthor id="76" name="高天一" initials="高" lastIdx="1" clrIdx="0"/>
  <p:cmAuthor id="77" name="符湘怡" initials="符" lastIdx="1" clrIdx="1"/>
  <p:cmAuthor id="78" name="毕 龙骧" initials="毕" lastIdx="19" clrIdx="1"/>
  <p:cmAuthor id="79" name="李明" initials="李" lastIdx="2" clrIdx="0"/>
  <p:cmAuthor id="80" name="未知用户12" initials="未" lastIdx="2" clrIdx="0"/>
  <p:cmAuthor id="81" name="孟萦" initials="孟" lastIdx="1" clrIdx="2"/>
  <p:cmAuthor id="83" name="Danling Li" initials="D" lastIdx="64" clrIdx="2"/>
  <p:cmAuthor id="84" name="AbuSina" initials="A" lastIdx="2" clrIdx="0"/>
  <p:cmAuthor id="85" name="ts" initials="t" lastIdx="0" clrIdx="0"/>
  <p:cmAuthor id="86" name="郭欣萍" initials="郭" lastIdx="4" clrIdx="3"/>
  <p:cmAuthor id="87" name="何 静" initials="何" lastIdx="1" clrIdx="4"/>
  <p:cmAuthor id="88" name="唐思源" initials="唐" lastIdx="1" clrIdx="0"/>
  <p:cmAuthor id="89" name="yucha" initials="y" lastIdx="1" clrIdx="88"/>
  <p:cmAuthor id="90" name="magicbook" initials="m" lastIdx="4" clrIdx="89"/>
  <p:cmAuthor id="91" name="Administrator" initials="A" lastIdx="1" clrIdx="90"/>
  <p:cmAuthor id="94" name="李霞" initials="李" lastIdx="2" clrIdx="56"/>
  <p:cmAuthor id="95" name="杨志宇" initials="杨" lastIdx="1" clrIdx="63"/>
  <p:cmAuthor id="96" name="刘天玉" initials="刘" lastIdx="19" clrIdx="61"/>
  <p:cmAuthor id="97" name="李雪雯" initials="李" lastIdx="6" clrIdx="20"/>
  <p:cmAuthor id="98" name="王彤妤" initials="王" lastIdx="1" clrIdx="5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468D"/>
    <a:srgbClr val="FFFFFF"/>
    <a:srgbClr val="0070C0"/>
    <a:srgbClr val="2F91D0"/>
    <a:srgbClr val="C8E6C9"/>
    <a:srgbClr val="BBDEFB"/>
    <a:srgbClr val="B2EBF2"/>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6" d="100"/>
          <a:sy n="86" d="100"/>
        </p:scale>
        <p:origin x="614" y="77"/>
      </p:cViewPr>
      <p:guideLst>
        <p:guide orient="horz" pos="2030"/>
        <p:guide pos="389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2025-07-02</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2025-07-02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2025-07-02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2025-07-02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2025-07-02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609600" y="8333734"/>
            <a:ext cx="2844800" cy="365125"/>
          </a:xfrm>
          <a:prstGeom prst="rect">
            <a:avLst/>
          </a:prstGeom>
        </p:spPr>
        <p:txBody>
          <a:bodyPr/>
          <a:lstStyle/>
          <a:p>
            <a:r>
              <a:rPr lang="en-US" dirty="0"/>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2025-07-02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2025-07-02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2025-07-02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2025-07-02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2025-07-02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2025-07-02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2025-07-02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2025-07-02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2025-07-02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647305" y="-673100"/>
            <a:ext cx="108267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rPr>
              <a:t>强调色</a:t>
            </a:r>
          </a:p>
        </p:txBody>
      </p:sp>
      <p:sp>
        <p:nvSpPr>
          <p:cNvPr id="10" name="矩形 9"/>
          <p:cNvSpPr/>
          <p:nvPr userDrawn="1"/>
        </p:nvSpPr>
        <p:spPr>
          <a:xfrm>
            <a:off x="6522085" y="-673100"/>
            <a:ext cx="1082675" cy="577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主色</a:t>
            </a:r>
          </a:p>
        </p:txBody>
      </p:sp>
      <p:sp>
        <p:nvSpPr>
          <p:cNvPr id="11" name="矩形 10"/>
          <p:cNvSpPr/>
          <p:nvPr userDrawn="1"/>
        </p:nvSpPr>
        <p:spPr>
          <a:xfrm>
            <a:off x="8772525" y="-673100"/>
            <a:ext cx="1082675" cy="577215"/>
          </a:xfrm>
          <a:prstGeom prst="rect">
            <a:avLst/>
          </a:prstGeom>
          <a:solidFill>
            <a:srgbClr val="2F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点缀色</a:t>
            </a:r>
          </a:p>
        </p:txBody>
      </p:sp>
      <p:sp>
        <p:nvSpPr>
          <p:cNvPr id="13" name="矩形 12"/>
          <p:cNvSpPr/>
          <p:nvPr userDrawn="1"/>
        </p:nvSpPr>
        <p:spPr>
          <a:xfrm>
            <a:off x="9897745" y="-673100"/>
            <a:ext cx="1082675" cy="5772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跳色</a:t>
            </a:r>
            <a:r>
              <a:rPr lang="en-US" altLang="zh-CN" b="1"/>
              <a:t>1</a:t>
            </a:r>
          </a:p>
        </p:txBody>
      </p:sp>
      <p:sp>
        <p:nvSpPr>
          <p:cNvPr id="8" name="矩形 7"/>
          <p:cNvSpPr/>
          <p:nvPr userDrawn="1"/>
        </p:nvSpPr>
        <p:spPr>
          <a:xfrm>
            <a:off x="11022965" y="-673100"/>
            <a:ext cx="1082675" cy="5772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跳色</a:t>
            </a:r>
            <a:r>
              <a:rPr lang="en-US" altLang="zh-CN" b="1">
                <a:solidFill>
                  <a:schemeClr val="tx1"/>
                </a:solidFill>
              </a:rPr>
              <a:t>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2" Type="http://schemas.openxmlformats.org/officeDocument/2006/relationships/tags" Target="../tags/tag147.xml"/><Relationship Id="rId16" Type="http://schemas.openxmlformats.org/officeDocument/2006/relationships/notesSlide" Target="../notesSlides/notesSlide10.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slideLayout" Target="../slideLayouts/slideLayout2.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19.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8.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26.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1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77.xml"/><Relationship Id="rId7" Type="http://schemas.openxmlformats.org/officeDocument/2006/relationships/image" Target="../media/image27.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178.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31.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30.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8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image" Target="../media/image2.png"/><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image" Target="../media/image6.png"/><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notesSlide" Target="../notesSlides/notesSlide4.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image" Target="../media/image5.png"/><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image" Target="../media/image4.png"/><Relationship Id="rId10" Type="http://schemas.openxmlformats.org/officeDocument/2006/relationships/tags" Target="../tags/tag73.xml"/><Relationship Id="rId19" Type="http://schemas.openxmlformats.org/officeDocument/2006/relationships/slideLayout" Target="../slideLayouts/slideLayout1.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7.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slideLayout" Target="../slideLayouts/slideLayout1.xml"/><Relationship Id="rId3" Type="http://schemas.openxmlformats.org/officeDocument/2006/relationships/tags" Target="../tags/tag87.xml"/><Relationship Id="rId21" Type="http://schemas.openxmlformats.org/officeDocument/2006/relationships/image" Target="../media/image10.jpeg"/><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image" Target="../media/image9.jpe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19" Type="http://schemas.openxmlformats.org/officeDocument/2006/relationships/notesSlide" Target="../notesSlides/notesSlide7.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slideLayout" Target="../slideLayouts/slideLayout1.xml"/><Relationship Id="rId3" Type="http://schemas.openxmlformats.org/officeDocument/2006/relationships/tags" Target="../tags/tag104.xml"/><Relationship Id="rId21" Type="http://schemas.openxmlformats.org/officeDocument/2006/relationships/image" Target="../media/image13.png"/><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image" Target="../media/image12.jpe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tags" Target="../tags/tag116.xml"/><Relationship Id="rId10" Type="http://schemas.openxmlformats.org/officeDocument/2006/relationships/tags" Target="../tags/tag111.xml"/><Relationship Id="rId19" Type="http://schemas.openxmlformats.org/officeDocument/2006/relationships/notesSlide" Target="../notesSlides/notesSlide8.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tags" Target="../tags/tag144.xml"/><Relationship Id="rId3" Type="http://schemas.openxmlformats.org/officeDocument/2006/relationships/tags" Target="../tags/tag121.xml"/><Relationship Id="rId21" Type="http://schemas.openxmlformats.org/officeDocument/2006/relationships/tags" Target="../tags/tag139.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tags" Target="../tags/tag143.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notesSlide" Target="../notesSlides/notesSlide9.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slideLayout" Target="../slideLayouts/slideLayout1.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tags" Target="../tags/tag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 y="24764"/>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b="1"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913" y="1630402"/>
            <a:ext cx="12191999" cy="2171978"/>
          </a:xfrm>
          <a:prstGeom prst="rect">
            <a:avLst/>
          </a:prstGeom>
        </p:spPr>
        <p:txBody>
          <a:bodyPr lIns="91668" tIns="45835" rIns="91668" bIns="45835" anchor="ctr"/>
          <a:lstStyle/>
          <a:p>
            <a:pPr algn="ctr">
              <a:lnSpc>
                <a:spcPct val="150000"/>
              </a:lnSpc>
            </a:pPr>
            <a:r>
              <a:rPr lang="zh-CN" sz="4800" b="1" kern="100" dirty="0">
                <a:solidFill>
                  <a:schemeClr val="bg1"/>
                </a:solidFill>
                <a:latin typeface="+mn-ea"/>
                <a:cs typeface="Times New Roman" panose="02020603050405020304" charset="0"/>
              </a:rPr>
              <a:t>高企数字化诊断综合服务平台</a:t>
            </a:r>
          </a:p>
          <a:p>
            <a:pPr algn="ctr">
              <a:lnSpc>
                <a:spcPct val="150000"/>
              </a:lnSpc>
            </a:pPr>
            <a:r>
              <a:rPr lang="zh-CN" sz="4800" b="1" kern="100" dirty="0">
                <a:solidFill>
                  <a:schemeClr val="bg1"/>
                </a:solidFill>
                <a:latin typeface="+mn-ea"/>
                <a:cs typeface="Times New Roman" panose="02020603050405020304" charset="0"/>
              </a:rPr>
              <a:t>企业用户操作手册</a:t>
            </a:r>
          </a:p>
          <a:p>
            <a:pPr algn="ctr">
              <a:lnSpc>
                <a:spcPct val="150000"/>
              </a:lnSpc>
            </a:pPr>
            <a:r>
              <a:rPr lang="zh-CN" sz="3200" b="1" kern="100" dirty="0">
                <a:solidFill>
                  <a:schemeClr val="bg1"/>
                </a:solidFill>
                <a:latin typeface="+mn-ea"/>
                <a:cs typeface="Times New Roman" panose="02020603050405020304" charset="0"/>
              </a:rPr>
              <a:t>（培训版）</a:t>
            </a:r>
          </a:p>
        </p:txBody>
      </p:sp>
      <p:sp>
        <p:nvSpPr>
          <p:cNvPr id="2" name="文本框 1"/>
          <p:cNvSpPr txBox="1"/>
          <p:nvPr/>
        </p:nvSpPr>
        <p:spPr>
          <a:xfrm>
            <a:off x="4655185" y="5108575"/>
            <a:ext cx="3013710" cy="460375"/>
          </a:xfrm>
          <a:prstGeom prst="rect">
            <a:avLst/>
          </a:prstGeom>
          <a:noFill/>
        </p:spPr>
        <p:txBody>
          <a:bodyPr wrap="square" rtlCol="0">
            <a:spAutoFit/>
          </a:bodyPr>
          <a:lstStyle/>
          <a:p>
            <a:pPr algn="ctr"/>
            <a:r>
              <a:rPr lang="en-US" altLang="zh-CN" sz="2400" dirty="0">
                <a:solidFill>
                  <a:schemeClr val="bg1"/>
                </a:solidFill>
              </a:rPr>
              <a:t>2025</a:t>
            </a:r>
            <a:r>
              <a:rPr lang="zh-CN" altLang="en-US" sz="2400" dirty="0">
                <a:solidFill>
                  <a:schemeClr val="bg1"/>
                </a:solidFill>
              </a:rPr>
              <a:t>年</a:t>
            </a:r>
            <a:r>
              <a:rPr lang="en-US" altLang="zh-CN" sz="2400" dirty="0">
                <a:solidFill>
                  <a:schemeClr val="bg1"/>
                </a:solidFill>
              </a:rPr>
              <a:t>7</a:t>
            </a:r>
            <a:r>
              <a:rPr lang="zh-CN" altLang="en-US" sz="2400" dirty="0">
                <a:solidFill>
                  <a:schemeClr val="bg1"/>
                </a:solidFill>
              </a:rPr>
              <a:t>月</a:t>
            </a:r>
          </a:p>
        </p:txBody>
      </p:sp>
      <p:sp>
        <p:nvSpPr>
          <p:cNvPr id="3" name="文本框 2"/>
          <p:cNvSpPr txBox="1"/>
          <p:nvPr/>
        </p:nvSpPr>
        <p:spPr>
          <a:xfrm>
            <a:off x="4280535" y="4648200"/>
            <a:ext cx="3895725" cy="460375"/>
          </a:xfrm>
          <a:prstGeom prst="rect">
            <a:avLst/>
          </a:prstGeom>
          <a:noFill/>
        </p:spPr>
        <p:txBody>
          <a:bodyPr wrap="square" rtlCol="0">
            <a:spAutoFit/>
          </a:bodyPr>
          <a:lstStyle/>
          <a:p>
            <a:r>
              <a:rPr lang="zh-CN" altLang="en-US" sz="2400" dirty="0">
                <a:solidFill>
                  <a:schemeClr val="bg1"/>
                </a:solidFill>
              </a:rPr>
              <a:t>安徽云控信息科技有限公司</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诊断结果</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任意多边形: 形状 14"/>
          <p:cNvSpPr/>
          <p:nvPr>
            <p:custDataLst>
              <p:tags r:id="rId2"/>
            </p:custDataLst>
          </p:nvPr>
        </p:nvSpPr>
        <p:spPr>
          <a:xfrm>
            <a:off x="8291113" y="2232113"/>
            <a:ext cx="3568605" cy="1564409"/>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 name="connsiteX0-1" fmla="*/ 0 w 2979534"/>
              <a:gd name="connsiteY0-2" fmla="*/ 0 h 1703901"/>
              <a:gd name="connsiteX1-3" fmla="*/ 2979534 w 2979534"/>
              <a:gd name="connsiteY1-4" fmla="*/ 0 h 1703901"/>
              <a:gd name="connsiteX2-5" fmla="*/ 2979534 w 2979534"/>
              <a:gd name="connsiteY2-6" fmla="*/ 1507390 h 1703901"/>
              <a:gd name="connsiteX3-7" fmla="*/ 1354752 w 2979534"/>
              <a:gd name="connsiteY3-8" fmla="*/ 1507390 h 1703901"/>
              <a:gd name="connsiteX4-9" fmla="*/ 1003880 w 2979534"/>
              <a:gd name="connsiteY4-10" fmla="*/ 1703901 h 1703901"/>
              <a:gd name="connsiteX5-11" fmla="*/ 949571 w 2979534"/>
              <a:gd name="connsiteY5-12" fmla="*/ 1507390 h 1703901"/>
              <a:gd name="connsiteX6-13" fmla="*/ 0 w 2979534"/>
              <a:gd name="connsiteY6-14" fmla="*/ 1507390 h 1703901"/>
              <a:gd name="connsiteX7" fmla="*/ 0 w 2979534"/>
              <a:gd name="connsiteY7" fmla="*/ 0 h 17039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2979534" h="1703901">
                <a:moveTo>
                  <a:pt x="0" y="0"/>
                </a:moveTo>
                <a:lnTo>
                  <a:pt x="2979534" y="0"/>
                </a:lnTo>
                <a:lnTo>
                  <a:pt x="2979534" y="1507390"/>
                </a:lnTo>
                <a:lnTo>
                  <a:pt x="1354752" y="1507390"/>
                </a:lnTo>
                <a:lnTo>
                  <a:pt x="1003880" y="1703901"/>
                </a:lnTo>
                <a:lnTo>
                  <a:pt x="949571" y="1507390"/>
                </a:lnTo>
                <a:lnTo>
                  <a:pt x="0" y="1507390"/>
                </a:lnTo>
                <a:lnTo>
                  <a:pt x="0" y="0"/>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椭圆 6"/>
          <p:cNvSpPr/>
          <p:nvPr>
            <p:custDataLst>
              <p:tags r:id="rId3"/>
            </p:custDataLst>
          </p:nvPr>
        </p:nvSpPr>
        <p:spPr>
          <a:xfrm>
            <a:off x="5111750" y="2819400"/>
            <a:ext cx="1988185" cy="1908175"/>
          </a:xfrm>
          <a:prstGeom prst="ellipse">
            <a:avLst/>
          </a:prstGeom>
          <a:noFill/>
          <a:ln w="76200">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5"/>
          <p:cNvSpPr/>
          <p:nvPr>
            <p:custDataLst>
              <p:tags r:id="rId4"/>
            </p:custDataLst>
          </p:nvPr>
        </p:nvSpPr>
        <p:spPr>
          <a:xfrm flipH="1">
            <a:off x="394566" y="2261399"/>
            <a:ext cx="3706481" cy="1454383"/>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 name="connsiteX0-1" fmla="*/ 0 w 2979534"/>
              <a:gd name="connsiteY0-2" fmla="*/ 0 h 1899874"/>
              <a:gd name="connsiteX1-3" fmla="*/ 2979534 w 2979534"/>
              <a:gd name="connsiteY1-4" fmla="*/ 0 h 1899874"/>
              <a:gd name="connsiteX2-5" fmla="*/ 2979534 w 2979534"/>
              <a:gd name="connsiteY2-6" fmla="*/ 1507390 h 1899874"/>
              <a:gd name="connsiteX3-7" fmla="*/ 1354752 w 2979534"/>
              <a:gd name="connsiteY3-8" fmla="*/ 1507390 h 1899874"/>
              <a:gd name="connsiteX4-9" fmla="*/ 919837 w 2979534"/>
              <a:gd name="connsiteY4-10" fmla="*/ 1899874 h 1899874"/>
              <a:gd name="connsiteX5-11" fmla="*/ 455078 w 2979534"/>
              <a:gd name="connsiteY5-12" fmla="*/ 1496258 h 1899874"/>
              <a:gd name="connsiteX6-13" fmla="*/ 0 w 2979534"/>
              <a:gd name="connsiteY6-14" fmla="*/ 1507390 h 1899874"/>
              <a:gd name="connsiteX7" fmla="*/ 0 w 2979534"/>
              <a:gd name="connsiteY7" fmla="*/ 0 h 1899874"/>
              <a:gd name="connsiteX0-15" fmla="*/ 0 w 2979534"/>
              <a:gd name="connsiteY0-16" fmla="*/ 0 h 1899874"/>
              <a:gd name="connsiteX1-17" fmla="*/ 2979534 w 2979534"/>
              <a:gd name="connsiteY1-18" fmla="*/ 0 h 1899874"/>
              <a:gd name="connsiteX2-19" fmla="*/ 2979534 w 2979534"/>
              <a:gd name="connsiteY2-20" fmla="*/ 1507390 h 1899874"/>
              <a:gd name="connsiteX3-21" fmla="*/ 788333 w 2979534"/>
              <a:gd name="connsiteY3-22" fmla="*/ 1507390 h 1899874"/>
              <a:gd name="connsiteX4-23" fmla="*/ 919837 w 2979534"/>
              <a:gd name="connsiteY4-24" fmla="*/ 1899874 h 1899874"/>
              <a:gd name="connsiteX5-25" fmla="*/ 455078 w 2979534"/>
              <a:gd name="connsiteY5-26" fmla="*/ 1496258 h 1899874"/>
              <a:gd name="connsiteX6-27" fmla="*/ 0 w 2979534"/>
              <a:gd name="connsiteY6-28" fmla="*/ 1507390 h 1899874"/>
              <a:gd name="connsiteX7-29" fmla="*/ 0 w 2979534"/>
              <a:gd name="connsiteY7-30" fmla="*/ 0 h 1899874"/>
              <a:gd name="connsiteX0-31" fmla="*/ 0 w 2979534"/>
              <a:gd name="connsiteY0-32" fmla="*/ 0 h 1866477"/>
              <a:gd name="connsiteX1-33" fmla="*/ 2979534 w 2979534"/>
              <a:gd name="connsiteY1-34" fmla="*/ 0 h 1866477"/>
              <a:gd name="connsiteX2-35" fmla="*/ 2979534 w 2979534"/>
              <a:gd name="connsiteY2-36" fmla="*/ 1507390 h 1866477"/>
              <a:gd name="connsiteX3-37" fmla="*/ 788333 w 2979534"/>
              <a:gd name="connsiteY3-38" fmla="*/ 1507390 h 1866477"/>
              <a:gd name="connsiteX4-39" fmla="*/ 443325 w 2979534"/>
              <a:gd name="connsiteY4-40" fmla="*/ 1866477 h 1866477"/>
              <a:gd name="connsiteX5-41" fmla="*/ 455078 w 2979534"/>
              <a:gd name="connsiteY5-42" fmla="*/ 1496258 h 1866477"/>
              <a:gd name="connsiteX6-43" fmla="*/ 0 w 2979534"/>
              <a:gd name="connsiteY6-44" fmla="*/ 1507390 h 1866477"/>
              <a:gd name="connsiteX7-45" fmla="*/ 0 w 2979534"/>
              <a:gd name="connsiteY7-46" fmla="*/ 0 h 1866477"/>
              <a:gd name="connsiteX0-47" fmla="*/ 0 w 2979534"/>
              <a:gd name="connsiteY0-48" fmla="*/ 0 h 1688362"/>
              <a:gd name="connsiteX1-49" fmla="*/ 2979534 w 2979534"/>
              <a:gd name="connsiteY1-50" fmla="*/ 0 h 1688362"/>
              <a:gd name="connsiteX2-51" fmla="*/ 2979534 w 2979534"/>
              <a:gd name="connsiteY2-52" fmla="*/ 1507390 h 1688362"/>
              <a:gd name="connsiteX3-53" fmla="*/ 788333 w 2979534"/>
              <a:gd name="connsiteY3-54" fmla="*/ 1507390 h 1688362"/>
              <a:gd name="connsiteX4-55" fmla="*/ 542223 w 2979534"/>
              <a:gd name="connsiteY4-56" fmla="*/ 1688362 h 1688362"/>
              <a:gd name="connsiteX5-57" fmla="*/ 455078 w 2979534"/>
              <a:gd name="connsiteY5-58" fmla="*/ 1496258 h 1688362"/>
              <a:gd name="connsiteX6-59" fmla="*/ 0 w 2979534"/>
              <a:gd name="connsiteY6-60" fmla="*/ 1507390 h 1688362"/>
              <a:gd name="connsiteX7-61" fmla="*/ 0 w 2979534"/>
              <a:gd name="connsiteY7-62" fmla="*/ 0 h 168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2979534" h="1688362">
                <a:moveTo>
                  <a:pt x="0" y="0"/>
                </a:moveTo>
                <a:lnTo>
                  <a:pt x="2979534" y="0"/>
                </a:lnTo>
                <a:lnTo>
                  <a:pt x="2979534" y="1507390"/>
                </a:lnTo>
                <a:lnTo>
                  <a:pt x="788333" y="1507390"/>
                </a:lnTo>
                <a:lnTo>
                  <a:pt x="542223" y="1688362"/>
                </a:lnTo>
                <a:lnTo>
                  <a:pt x="455078" y="1496258"/>
                </a:lnTo>
                <a:lnTo>
                  <a:pt x="0" y="1507390"/>
                </a:lnTo>
                <a:lnTo>
                  <a:pt x="0" y="0"/>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20"/>
          <p:cNvSpPr/>
          <p:nvPr>
            <p:custDataLst>
              <p:tags r:id="rId5"/>
            </p:custDataLst>
          </p:nvPr>
        </p:nvSpPr>
        <p:spPr>
          <a:xfrm>
            <a:off x="2546985" y="956310"/>
            <a:ext cx="6925945" cy="1435100"/>
          </a:xfrm>
          <a:custGeom>
            <a:avLst/>
            <a:gdLst>
              <a:gd name="connsiteX0" fmla="*/ 0 w 3231726"/>
              <a:gd name="connsiteY0" fmla="*/ 0 h 2185192"/>
              <a:gd name="connsiteX1" fmla="*/ 3231726 w 3231726"/>
              <a:gd name="connsiteY1" fmla="*/ 0 h 2185192"/>
              <a:gd name="connsiteX2" fmla="*/ 3231726 w 3231726"/>
              <a:gd name="connsiteY2" fmla="*/ 1836000 h 2185192"/>
              <a:gd name="connsiteX3" fmla="*/ 2925662 w 3231726"/>
              <a:gd name="connsiteY3" fmla="*/ 1836000 h 2185192"/>
              <a:gd name="connsiteX4" fmla="*/ 3062302 w 3231726"/>
              <a:gd name="connsiteY4" fmla="*/ 2185192 h 2185192"/>
              <a:gd name="connsiteX5" fmla="*/ 2490350 w 3231726"/>
              <a:gd name="connsiteY5" fmla="*/ 1836000 h 2185192"/>
              <a:gd name="connsiteX6" fmla="*/ 0 w 3231726"/>
              <a:gd name="connsiteY6" fmla="*/ 1836000 h 2185192"/>
              <a:gd name="connsiteX0-1" fmla="*/ 0 w 3231726"/>
              <a:gd name="connsiteY0-2" fmla="*/ 0 h 2390617"/>
              <a:gd name="connsiteX1-3" fmla="*/ 3231726 w 3231726"/>
              <a:gd name="connsiteY1-4" fmla="*/ 0 h 2390617"/>
              <a:gd name="connsiteX2-5" fmla="*/ 3231726 w 3231726"/>
              <a:gd name="connsiteY2-6" fmla="*/ 1836000 h 2390617"/>
              <a:gd name="connsiteX3-7" fmla="*/ 2925662 w 3231726"/>
              <a:gd name="connsiteY3-8" fmla="*/ 1836000 h 2390617"/>
              <a:gd name="connsiteX4-9" fmla="*/ 2291911 w 3231726"/>
              <a:gd name="connsiteY4-10" fmla="*/ 2390617 h 2390617"/>
              <a:gd name="connsiteX5-11" fmla="*/ 2490350 w 3231726"/>
              <a:gd name="connsiteY5-12" fmla="*/ 1836000 h 2390617"/>
              <a:gd name="connsiteX6-13" fmla="*/ 0 w 3231726"/>
              <a:gd name="connsiteY6-14" fmla="*/ 1836000 h 2390617"/>
              <a:gd name="connsiteX7" fmla="*/ 0 w 3231726"/>
              <a:gd name="connsiteY7" fmla="*/ 0 h 2390617"/>
              <a:gd name="connsiteX0-15" fmla="*/ 0 w 3231726"/>
              <a:gd name="connsiteY0-16" fmla="*/ 0 h 2390617"/>
              <a:gd name="connsiteX1-17" fmla="*/ 3231726 w 3231726"/>
              <a:gd name="connsiteY1-18" fmla="*/ 0 h 2390617"/>
              <a:gd name="connsiteX2-19" fmla="*/ 3231726 w 3231726"/>
              <a:gd name="connsiteY2-20" fmla="*/ 1836000 h 2390617"/>
              <a:gd name="connsiteX3-21" fmla="*/ 2925662 w 3231726"/>
              <a:gd name="connsiteY3-22" fmla="*/ 1836000 h 2390617"/>
              <a:gd name="connsiteX4-23" fmla="*/ 2291911 w 3231726"/>
              <a:gd name="connsiteY4-24" fmla="*/ 2390617 h 2390617"/>
              <a:gd name="connsiteX5-25" fmla="*/ 1519711 w 3231726"/>
              <a:gd name="connsiteY5-26" fmla="*/ 1836001 h 2390617"/>
              <a:gd name="connsiteX6-27" fmla="*/ 0 w 3231726"/>
              <a:gd name="connsiteY6-28" fmla="*/ 1836000 h 2390617"/>
              <a:gd name="connsiteX7-29" fmla="*/ 0 w 3231726"/>
              <a:gd name="connsiteY7-30" fmla="*/ 0 h 2390617"/>
              <a:gd name="connsiteX0-31" fmla="*/ 0 w 3231726"/>
              <a:gd name="connsiteY0-32" fmla="*/ 0 h 2390617"/>
              <a:gd name="connsiteX1-33" fmla="*/ 3231726 w 3231726"/>
              <a:gd name="connsiteY1-34" fmla="*/ 0 h 2390617"/>
              <a:gd name="connsiteX2-35" fmla="*/ 3231726 w 3231726"/>
              <a:gd name="connsiteY2-36" fmla="*/ 1836000 h 2390617"/>
              <a:gd name="connsiteX3-37" fmla="*/ 1878595 w 3231726"/>
              <a:gd name="connsiteY3-38" fmla="*/ 1848839 h 2390617"/>
              <a:gd name="connsiteX4-39" fmla="*/ 2291911 w 3231726"/>
              <a:gd name="connsiteY4-40" fmla="*/ 2390617 h 2390617"/>
              <a:gd name="connsiteX5-41" fmla="*/ 1519711 w 3231726"/>
              <a:gd name="connsiteY5-42" fmla="*/ 1836001 h 2390617"/>
              <a:gd name="connsiteX6-43" fmla="*/ 0 w 3231726"/>
              <a:gd name="connsiteY6-44" fmla="*/ 1836000 h 2390617"/>
              <a:gd name="connsiteX7-45" fmla="*/ 0 w 3231726"/>
              <a:gd name="connsiteY7-46" fmla="*/ 0 h 2390617"/>
              <a:gd name="connsiteX0-47" fmla="*/ 0 w 3231726"/>
              <a:gd name="connsiteY0-48" fmla="*/ 0 h 2390617"/>
              <a:gd name="connsiteX1-49" fmla="*/ 3231726 w 3231726"/>
              <a:gd name="connsiteY1-50" fmla="*/ 0 h 2390617"/>
              <a:gd name="connsiteX2-51" fmla="*/ 3231726 w 3231726"/>
              <a:gd name="connsiteY2-52" fmla="*/ 1836000 h 2390617"/>
              <a:gd name="connsiteX3-53" fmla="*/ 1878595 w 3231726"/>
              <a:gd name="connsiteY3-54" fmla="*/ 1848839 h 2390617"/>
              <a:gd name="connsiteX4-55" fmla="*/ 1420628 w 3231726"/>
              <a:gd name="connsiteY4-56" fmla="*/ 2390617 h 2390617"/>
              <a:gd name="connsiteX5-57" fmla="*/ 1519711 w 3231726"/>
              <a:gd name="connsiteY5-58" fmla="*/ 1836001 h 2390617"/>
              <a:gd name="connsiteX6-59" fmla="*/ 0 w 3231726"/>
              <a:gd name="connsiteY6-60" fmla="*/ 1836000 h 2390617"/>
              <a:gd name="connsiteX7-61" fmla="*/ 0 w 3231726"/>
              <a:gd name="connsiteY7-62" fmla="*/ 0 h 2390617"/>
              <a:gd name="connsiteX0-63" fmla="*/ 0 w 3231726"/>
              <a:gd name="connsiteY0-64" fmla="*/ 0 h 2439320"/>
              <a:gd name="connsiteX1-65" fmla="*/ 3231726 w 3231726"/>
              <a:gd name="connsiteY1-66" fmla="*/ 0 h 2439320"/>
              <a:gd name="connsiteX2-67" fmla="*/ 3231726 w 3231726"/>
              <a:gd name="connsiteY2-68" fmla="*/ 1836000 h 2439320"/>
              <a:gd name="connsiteX3-69" fmla="*/ 1878595 w 3231726"/>
              <a:gd name="connsiteY3-70" fmla="*/ 1848839 h 2439320"/>
              <a:gd name="connsiteX4-71" fmla="*/ 1604056 w 3231726"/>
              <a:gd name="connsiteY4-72" fmla="*/ 2439320 h 2439320"/>
              <a:gd name="connsiteX5-73" fmla="*/ 1519711 w 3231726"/>
              <a:gd name="connsiteY5-74" fmla="*/ 1836001 h 2439320"/>
              <a:gd name="connsiteX6-75" fmla="*/ 0 w 3231726"/>
              <a:gd name="connsiteY6-76" fmla="*/ 1836000 h 2439320"/>
              <a:gd name="connsiteX7-77" fmla="*/ 0 w 3231726"/>
              <a:gd name="connsiteY7-78" fmla="*/ 0 h 2439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231726" h="2439320">
                <a:moveTo>
                  <a:pt x="0" y="0"/>
                </a:moveTo>
                <a:lnTo>
                  <a:pt x="3231726" y="0"/>
                </a:lnTo>
                <a:lnTo>
                  <a:pt x="3231726" y="1836000"/>
                </a:lnTo>
                <a:lnTo>
                  <a:pt x="1878595" y="1848839"/>
                </a:lnTo>
                <a:lnTo>
                  <a:pt x="1604056" y="2439320"/>
                </a:lnTo>
                <a:lnTo>
                  <a:pt x="1519711" y="1836001"/>
                </a:lnTo>
                <a:lnTo>
                  <a:pt x="0" y="1836000"/>
                </a:lnTo>
                <a:lnTo>
                  <a:pt x="0" y="0"/>
                </a:lnTo>
                <a:close/>
              </a:path>
            </a:pathLst>
          </a:custGeom>
          <a:solidFill>
            <a:srgbClr val="16468D"/>
          </a:solidFill>
          <a:ln>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 name="矩形 5"/>
          <p:cNvSpPr/>
          <p:nvPr>
            <p:custDataLst>
              <p:tags r:id="rId6"/>
            </p:custDataLst>
          </p:nvPr>
        </p:nvSpPr>
        <p:spPr>
          <a:xfrm>
            <a:off x="2583815" y="990600"/>
            <a:ext cx="6884670" cy="9658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lstStyle/>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摸清被诊断企业的运营管理基本情况和企业需求。</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企业基本情况应包含但不限于所属行业领域、企业规模、主导产品及市场规模、技术创新等情况。企业需求包括研发数字化需求、运营管理数字化需求、技术攻关需求和产品应用场景需求。</a:t>
            </a:r>
          </a:p>
        </p:txBody>
      </p:sp>
      <p:sp>
        <p:nvSpPr>
          <p:cNvPr id="8" name="任意多边形: 形状 13"/>
          <p:cNvSpPr/>
          <p:nvPr>
            <p:custDataLst>
              <p:tags r:id="rId7"/>
            </p:custDataLst>
          </p:nvPr>
        </p:nvSpPr>
        <p:spPr>
          <a:xfrm>
            <a:off x="742315" y="2455545"/>
            <a:ext cx="4258310" cy="1505585"/>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74538" h="1533525">
                <a:moveTo>
                  <a:pt x="0" y="0"/>
                </a:moveTo>
                <a:lnTo>
                  <a:pt x="3149648" y="0"/>
                </a:lnTo>
                <a:lnTo>
                  <a:pt x="3149648" y="823081"/>
                </a:lnTo>
                <a:lnTo>
                  <a:pt x="3474538" y="1157079"/>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p>
        </p:txBody>
      </p:sp>
      <p:sp>
        <p:nvSpPr>
          <p:cNvPr id="9" name="矩形 8"/>
          <p:cNvSpPr/>
          <p:nvPr>
            <p:custDataLst>
              <p:tags r:id="rId8"/>
            </p:custDataLst>
          </p:nvPr>
        </p:nvSpPr>
        <p:spPr>
          <a:xfrm>
            <a:off x="788670" y="2520950"/>
            <a:ext cx="3800475" cy="142430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lstStyle/>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评估企业创新能力和研发数字化发展水平。</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评估内容包含但不限于研发组织管理能力、研发活动数字化、产品（服务）核心竞争力、综合创新能力、数字化基础能力等情况。</a:t>
            </a:r>
          </a:p>
        </p:txBody>
      </p:sp>
      <p:sp>
        <p:nvSpPr>
          <p:cNvPr id="10" name="任意多边形: 形状 9"/>
          <p:cNvSpPr/>
          <p:nvPr>
            <p:custDataLst>
              <p:tags r:id="rId9"/>
            </p:custDataLst>
          </p:nvPr>
        </p:nvSpPr>
        <p:spPr>
          <a:xfrm>
            <a:off x="927735" y="4240530"/>
            <a:ext cx="4346575" cy="1414145"/>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85890" h="1533525">
                <a:moveTo>
                  <a:pt x="0" y="0"/>
                </a:moveTo>
                <a:lnTo>
                  <a:pt x="3149648" y="0"/>
                </a:lnTo>
                <a:lnTo>
                  <a:pt x="3149648" y="823081"/>
                </a:lnTo>
                <a:lnTo>
                  <a:pt x="3485890" y="682983"/>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2" name="矩形 31"/>
          <p:cNvSpPr/>
          <p:nvPr>
            <p:custDataLst>
              <p:tags r:id="rId10"/>
            </p:custDataLst>
          </p:nvPr>
        </p:nvSpPr>
        <p:spPr>
          <a:xfrm>
            <a:off x="1019175" y="4273550"/>
            <a:ext cx="3764915" cy="13341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lstStyle/>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分析差距原因，提出发展目标。</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根据企业数字化发展水平，对标企业所属行业的国内外先进水平，分析企业目前存在的差距，结合企业需求和发展战略提出发展目标。</a:t>
            </a:r>
          </a:p>
        </p:txBody>
      </p:sp>
      <p:sp>
        <p:nvSpPr>
          <p:cNvPr id="33" name="任意多边形: 形状 22"/>
          <p:cNvSpPr/>
          <p:nvPr>
            <p:custDataLst>
              <p:tags r:id="rId11"/>
            </p:custDataLst>
          </p:nvPr>
        </p:nvSpPr>
        <p:spPr>
          <a:xfrm flipH="1">
            <a:off x="7240404" y="2459186"/>
            <a:ext cx="4258321" cy="1355236"/>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74538" h="1533525">
                <a:moveTo>
                  <a:pt x="0" y="0"/>
                </a:moveTo>
                <a:lnTo>
                  <a:pt x="3149648" y="0"/>
                </a:lnTo>
                <a:lnTo>
                  <a:pt x="3149648" y="823081"/>
                </a:lnTo>
                <a:lnTo>
                  <a:pt x="3474538" y="1157079"/>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endParaRPr>
          </a:p>
        </p:txBody>
      </p:sp>
      <p:sp>
        <p:nvSpPr>
          <p:cNvPr id="34" name="矩形 33"/>
          <p:cNvSpPr/>
          <p:nvPr>
            <p:custDataLst>
              <p:tags r:id="rId12"/>
            </p:custDataLst>
          </p:nvPr>
        </p:nvSpPr>
        <p:spPr>
          <a:xfrm>
            <a:off x="7677150" y="2482850"/>
            <a:ext cx="3775075" cy="13214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lstStyle/>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提出可行提升方案。</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针对高企现状、企业需求、存在问题和差距，兼顾企业现有数字化水平和发展战略，制定有针对性的、合理可行的进一步提升方案。</a:t>
            </a:r>
          </a:p>
          <a:p>
            <a:pPr>
              <a:lnSpc>
                <a:spcPct val="150000"/>
              </a:lnSpc>
              <a:spcBef>
                <a:spcPct val="0"/>
              </a:spcBef>
              <a:spcAft>
                <a:spcPct val="0"/>
              </a:spcAft>
            </a:pP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35" name="任意多边形: 形状 24"/>
          <p:cNvSpPr/>
          <p:nvPr>
            <p:custDataLst>
              <p:tags r:id="rId13"/>
            </p:custDataLst>
          </p:nvPr>
        </p:nvSpPr>
        <p:spPr>
          <a:xfrm flipH="1">
            <a:off x="6944524" y="4168981"/>
            <a:ext cx="4218762" cy="1264848"/>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85890" h="1533525">
                <a:moveTo>
                  <a:pt x="0" y="0"/>
                </a:moveTo>
                <a:lnTo>
                  <a:pt x="3149648" y="0"/>
                </a:lnTo>
                <a:lnTo>
                  <a:pt x="3149648" y="823081"/>
                </a:lnTo>
                <a:lnTo>
                  <a:pt x="3485890" y="682983"/>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6" name="矩形 35"/>
          <p:cNvSpPr/>
          <p:nvPr>
            <p:custDataLst>
              <p:tags r:id="rId14"/>
            </p:custDataLst>
          </p:nvPr>
        </p:nvSpPr>
        <p:spPr>
          <a:xfrm>
            <a:off x="7449185" y="4332605"/>
            <a:ext cx="3704590" cy="1000760"/>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lstStyle/>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针对高企数字化转型过程中痛点需求，提出意见建议。</a:t>
            </a:r>
          </a:p>
        </p:txBody>
      </p:sp>
      <p:sp>
        <p:nvSpPr>
          <p:cNvPr id="38" name="文本框 37"/>
          <p:cNvSpPr txBox="1"/>
          <p:nvPr/>
        </p:nvSpPr>
        <p:spPr>
          <a:xfrm>
            <a:off x="5117465" y="3051810"/>
            <a:ext cx="1958340" cy="1337945"/>
          </a:xfrm>
          <a:prstGeom prst="rect">
            <a:avLst/>
          </a:prstGeom>
          <a:noFill/>
        </p:spPr>
        <p:txBody>
          <a:bodyPr wrap="square" rtlCol="0">
            <a:spAutoFit/>
          </a:bodyPr>
          <a:lstStyle/>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企业自诊报告</a:t>
            </a:r>
          </a:p>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专家诊断意见</a:t>
            </a:r>
          </a:p>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数字化诊断报告</a:t>
            </a:r>
          </a:p>
        </p:txBody>
      </p:sp>
      <p:sp>
        <p:nvSpPr>
          <p:cNvPr id="39" name="文本框 38"/>
          <p:cNvSpPr txBox="1"/>
          <p:nvPr/>
        </p:nvSpPr>
        <p:spPr>
          <a:xfrm>
            <a:off x="777875" y="5837555"/>
            <a:ext cx="10903585" cy="681990"/>
          </a:xfrm>
          <a:prstGeom prst="rect">
            <a:avLst/>
          </a:prstGeom>
          <a:noFill/>
        </p:spPr>
        <p:txBody>
          <a:bodyPr wrap="square" rtlCol="0" anchor="t">
            <a:spAutoFit/>
          </a:bodyPr>
          <a:lstStyle/>
          <a:p>
            <a:pPr lvl="0" algn="l">
              <a:lnSpc>
                <a:spcPct val="160000"/>
              </a:lnSpc>
              <a:buClrTx/>
              <a:buSzTx/>
              <a:buFontTx/>
            </a:pP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全面提升高企研发管理、运营管理及数字化水平，推动合肥市经济高质量发展。</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三、系统功能培训</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平台登录</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08305" y="1090930"/>
            <a:ext cx="11555730" cy="1556385"/>
          </a:xfrm>
          <a:prstGeom prst="rect">
            <a:avLst/>
          </a:prstGeom>
          <a:noFill/>
        </p:spPr>
        <p:txBody>
          <a:bodyPr wrap="square" rtlCol="0">
            <a:noAutofit/>
          </a:bodyPr>
          <a:lstStyle/>
          <a:p>
            <a:pPr indent="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进入</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高企数字化诊断综合服务平台门户界面</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https://gqzd.ikccy.com/</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），在首页选择</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企业登录</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选项后，</a:t>
            </a:r>
            <a:r>
              <a:rPr sz="2000">
                <a:latin typeface="微软雅黑" panose="020B0503020204020204" pitchFamily="34" charset="-122"/>
                <a:ea typeface="微软雅黑" panose="020B0503020204020204" pitchFamily="34" charset="-122"/>
                <a:cs typeface="微软雅黑" panose="020B0503020204020204" pitchFamily="34" charset="-122"/>
              </a:rPr>
              <a:t>点击【前往安徽省统一认证中心登录】图标，</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跳转至皖事通登录界</a:t>
            </a:r>
            <a:r>
              <a:rPr sz="2000">
                <a:latin typeface="微软雅黑" panose="020B0503020204020204" pitchFamily="34" charset="-122"/>
                <a:ea typeface="微软雅黑" panose="020B0503020204020204" pitchFamily="34" charset="-122"/>
                <a:cs typeface="微软雅黑" panose="020B0503020204020204" pitchFamily="34" charset="-122"/>
              </a:rPr>
              <a:t>面。用户输入皖事通账号密码，直接进行系统登录。</a:t>
            </a:r>
          </a:p>
        </p:txBody>
      </p:sp>
      <p:pic>
        <p:nvPicPr>
          <p:cNvPr id="4" name="图片 3"/>
          <p:cNvPicPr>
            <a:picLocks noChangeAspect="1"/>
          </p:cNvPicPr>
          <p:nvPr>
            <p:custDataLst>
              <p:tags r:id="rId2"/>
            </p:custDataLst>
          </p:nvPr>
        </p:nvPicPr>
        <p:blipFill>
          <a:blip r:embed="rId5"/>
          <a:stretch>
            <a:fillRect/>
          </a:stretch>
        </p:blipFill>
        <p:spPr>
          <a:xfrm>
            <a:off x="7404735" y="4778375"/>
            <a:ext cx="3947795" cy="1828800"/>
          </a:xfrm>
          <a:prstGeom prst="rect">
            <a:avLst/>
          </a:prstGeom>
          <a:effectLst>
            <a:outerShdw blurRad="50800" dist="38100" dir="2700000" algn="tl" rotWithShape="0">
              <a:prstClr val="black">
                <a:alpha val="40000"/>
              </a:prstClr>
            </a:outerShdw>
          </a:effectLst>
        </p:spPr>
      </p:pic>
      <p:pic>
        <p:nvPicPr>
          <p:cNvPr id="5" name="图片 2"/>
          <p:cNvPicPr>
            <a:picLocks noChangeAspect="1"/>
          </p:cNvPicPr>
          <p:nvPr/>
        </p:nvPicPr>
        <p:blipFill>
          <a:blip r:embed="rId6"/>
          <a:stretch>
            <a:fillRect/>
          </a:stretch>
        </p:blipFill>
        <p:spPr>
          <a:xfrm>
            <a:off x="7404735" y="2880360"/>
            <a:ext cx="3947614" cy="1828800"/>
          </a:xfrm>
          <a:prstGeom prst="rect">
            <a:avLst/>
          </a:prstGeom>
          <a:noFill/>
          <a:ln>
            <a:noFill/>
          </a:ln>
          <a:effectLst>
            <a:outerShdw blurRad="50800" dist="38100" dir="2700000" algn="tl" rotWithShape="0">
              <a:prstClr val="black">
                <a:alpha val="40000"/>
              </a:prstClr>
            </a:outerShdw>
          </a:effectLst>
        </p:spPr>
      </p:pic>
      <p:pic>
        <p:nvPicPr>
          <p:cNvPr id="6" name="图片 5"/>
          <p:cNvPicPr>
            <a:picLocks noChangeAspect="1"/>
          </p:cNvPicPr>
          <p:nvPr/>
        </p:nvPicPr>
        <p:blipFill>
          <a:blip r:embed="rId7"/>
          <a:stretch>
            <a:fillRect/>
          </a:stretch>
        </p:blipFill>
        <p:spPr>
          <a:xfrm>
            <a:off x="408305" y="2880360"/>
            <a:ext cx="6480175" cy="372681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一键自诊</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2"/>
            </p:custDataLst>
          </p:nvPr>
        </p:nvSpPr>
        <p:spPr>
          <a:xfrm>
            <a:off x="8641080" y="1343660"/>
            <a:ext cx="3297555" cy="4244340"/>
          </a:xfrm>
          <a:prstGeom prst="rect">
            <a:avLst/>
          </a:prstGeom>
          <a:noFill/>
        </p:spPr>
        <p:txBody>
          <a:bodyPr wrap="square" rtlCol="0" anchor="t">
            <a:noAutofit/>
          </a:bodyPr>
          <a:lstStyle/>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用户登录系统后，在业务入口点击</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【一键自诊】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进入到自诊表单模块；</a:t>
            </a:r>
          </a:p>
          <a:p>
            <a:pPr marL="285750" indent="-285750" algn="l"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高企需要从研发组织管理能力、研发活动数字化、产品(服务)核心竞争力、综合创新能力、数字化基础能力五个维度</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填报问卷</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solidFill>
                <a:srgbClr val="302CD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3" name="图片 17"/>
          <p:cNvPicPr>
            <a:picLocks noChangeAspect="1"/>
          </p:cNvPicPr>
          <p:nvPr/>
        </p:nvPicPr>
        <p:blipFill>
          <a:blip r:embed="rId6"/>
          <a:stretch>
            <a:fillRect/>
          </a:stretch>
        </p:blipFill>
        <p:spPr>
          <a:xfrm>
            <a:off x="173355" y="1089025"/>
            <a:ext cx="8294370" cy="3849370"/>
          </a:xfrm>
          <a:prstGeom prst="rect">
            <a:avLst/>
          </a:prstGeom>
          <a:noFill/>
          <a:ln>
            <a:noFill/>
          </a:ln>
          <a:effectLst>
            <a:outerShdw blurRad="50800" dist="38100" dir="2700000" algn="tl" rotWithShape="0">
              <a:prstClr val="black">
                <a:alpha val="40000"/>
              </a:prstClr>
            </a:outerShdw>
          </a:effectLst>
        </p:spPr>
      </p:pic>
      <p:pic>
        <p:nvPicPr>
          <p:cNvPr id="5" name="图片 4"/>
          <p:cNvPicPr>
            <a:picLocks noChangeAspect="1"/>
          </p:cNvPicPr>
          <p:nvPr>
            <p:custDataLst>
              <p:tags r:id="rId3"/>
            </p:custDataLst>
          </p:nvPr>
        </p:nvPicPr>
        <p:blipFill>
          <a:blip r:embed="rId7"/>
          <a:srcRect l="29605" r="30048"/>
          <a:stretch>
            <a:fillRect/>
          </a:stretch>
        </p:blipFill>
        <p:spPr>
          <a:xfrm>
            <a:off x="1397635" y="2532380"/>
            <a:ext cx="3449320" cy="404304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问卷调研</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866140"/>
            <a:ext cx="11200130" cy="865505"/>
          </a:xfrm>
          <a:prstGeom prst="rect">
            <a:avLst/>
          </a:prstGeom>
          <a:noFill/>
        </p:spPr>
        <p:txBody>
          <a:bodyPr wrap="square" rtlCol="0" anchor="t">
            <a:spAutoFit/>
          </a:bodyPr>
          <a:lstStyle/>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高企填报调查问卷时，需同步</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。企业可提出</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技术研发、产品应用场景、研发数字化及运营管理数字化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等方面的需求，并自主选择是否参与</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双需对接</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。所提需求将由相应服务机构提供服务与指导。</a:t>
            </a:r>
          </a:p>
        </p:txBody>
      </p:sp>
      <p:pic>
        <p:nvPicPr>
          <p:cNvPr id="4" name="图片 3"/>
          <p:cNvPicPr>
            <a:picLocks noChangeAspect="1"/>
          </p:cNvPicPr>
          <p:nvPr/>
        </p:nvPicPr>
        <p:blipFill>
          <a:blip r:embed="rId4"/>
          <a:stretch>
            <a:fillRect/>
          </a:stretch>
        </p:blipFill>
        <p:spPr>
          <a:xfrm>
            <a:off x="1009015" y="1875155"/>
            <a:ext cx="9853295" cy="472948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举证材料</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751840"/>
            <a:ext cx="11200130" cy="865505"/>
          </a:xfrm>
          <a:prstGeom prst="rect">
            <a:avLst/>
          </a:prstGeom>
          <a:noFill/>
        </p:spPr>
        <p:txBody>
          <a:bodyPr wrap="square" rtlCol="0" anchor="t">
            <a:spAutoFit/>
          </a:bodyPr>
          <a:lstStyle/>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高企填报调查问卷时，需同步</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。企业可提出</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技术研发、产品应用场景、研发数字化及运营管理数字化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等方面的需求，并自主选择是否参与</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双需对接</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。所提需求将由相应服务机构提供服务与指导。</a:t>
            </a:r>
          </a:p>
        </p:txBody>
      </p:sp>
      <p:pic>
        <p:nvPicPr>
          <p:cNvPr id="4" name="图片 3"/>
          <p:cNvPicPr>
            <a:picLocks noChangeAspect="1"/>
          </p:cNvPicPr>
          <p:nvPr/>
        </p:nvPicPr>
        <p:blipFill>
          <a:blip r:embed="rId4"/>
          <a:stretch>
            <a:fillRect/>
          </a:stretch>
        </p:blipFill>
        <p:spPr>
          <a:xfrm>
            <a:off x="1185545" y="1703070"/>
            <a:ext cx="9582785" cy="488823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需求收集</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761365"/>
            <a:ext cx="11200130" cy="865505"/>
          </a:xfrm>
          <a:prstGeom prst="rect">
            <a:avLst/>
          </a:prstGeom>
          <a:noFill/>
        </p:spPr>
        <p:txBody>
          <a:bodyPr wrap="square" rtlCol="0" anchor="t">
            <a:spAutoFit/>
          </a:bodyPr>
          <a:lstStyle/>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高企填报调查问卷时，需同步</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。企业可提出</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技术研发、产品应用场景、研发数字化及运营管理数字化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等方面的需求，并自主选择是否参与</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双需对接</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。所提需求将由相应服务机构提供服务与指导。</a:t>
            </a:r>
          </a:p>
        </p:txBody>
      </p:sp>
      <p:pic>
        <p:nvPicPr>
          <p:cNvPr id="4" name="图片 3"/>
          <p:cNvPicPr>
            <a:picLocks noChangeAspect="1"/>
          </p:cNvPicPr>
          <p:nvPr/>
        </p:nvPicPr>
        <p:blipFill>
          <a:blip r:embed="rId4"/>
          <a:stretch>
            <a:fillRect/>
          </a:stretch>
        </p:blipFill>
        <p:spPr>
          <a:xfrm>
            <a:off x="1079500" y="1665605"/>
            <a:ext cx="9643110" cy="507111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2.4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双需对接</a:t>
            </a:r>
          </a:p>
        </p:txBody>
      </p:sp>
      <p:sp>
        <p:nvSpPr>
          <p:cNvPr id="3" name="文本框 2"/>
          <p:cNvSpPr txBox="1"/>
          <p:nvPr/>
        </p:nvSpPr>
        <p:spPr>
          <a:xfrm>
            <a:off x="499745" y="761365"/>
            <a:ext cx="11200130" cy="1252855"/>
          </a:xfrm>
          <a:prstGeom prst="rect">
            <a:avLst/>
          </a:prstGeom>
          <a:noFill/>
        </p:spPr>
        <p:txBody>
          <a:bodyPr wrap="square" rtlCol="0" anchor="t">
            <a:spAutoFit/>
          </a:bodyPr>
          <a:lstStyle/>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高企填报调查问卷时，需同步</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。企业可提出</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技术研发、产品应用场景、研发数字化及运营管理数字化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等方面的需求，并自主选择是否参与</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双需对接</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。所提需求将由相应服务机构提供服务与指导。</a:t>
            </a:r>
          </a:p>
          <a:p>
            <a:pPr indent="457200" algn="l" fontAlgn="auto">
              <a:lnSpc>
                <a:spcPct val="14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4"/>
          <a:stretch>
            <a:fillRect/>
          </a:stretch>
        </p:blipFill>
        <p:spPr>
          <a:xfrm>
            <a:off x="1093470" y="1682750"/>
            <a:ext cx="9618345" cy="503047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自诊报告</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custDataLst>
              <p:tags r:id="rId2"/>
            </p:custDataLst>
          </p:nvPr>
        </p:nvSpPr>
        <p:spPr>
          <a:xfrm>
            <a:off x="8074660" y="711835"/>
            <a:ext cx="3747770" cy="5975350"/>
          </a:xfrm>
          <a:prstGeom prst="rect">
            <a:avLst/>
          </a:prstGeom>
          <a:noFill/>
        </p:spPr>
        <p:txBody>
          <a:bodyPr wrap="square" rtlCol="0" anchor="t">
            <a:noAutofit/>
          </a:bodyPr>
          <a:lstStyle/>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自诊完成后，系统自动生成智能诊断报告，点击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查看报告</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可以查看报告详情；</a:t>
            </a:r>
          </a:p>
          <a:p>
            <a:pPr indent="0" algn="l"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报告从研发组织管理能力、研发活动数字化、产品(服务)核心竞争力、综合创新能力、数字化基础能力五个维度生成</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能力图谱</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，以及各项指标的具体</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得分</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诊断结论</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85750" indent="-285750" algn="l"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同时，如需修改诊断内容，点击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重新评估</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支持修改问卷填报内容，重新生成自诊报告。</a:t>
            </a:r>
          </a:p>
        </p:txBody>
      </p:sp>
      <p:pic>
        <p:nvPicPr>
          <p:cNvPr id="5" name="图片 4"/>
          <p:cNvPicPr>
            <a:picLocks noChangeAspect="1"/>
          </p:cNvPicPr>
          <p:nvPr/>
        </p:nvPicPr>
        <p:blipFill>
          <a:blip r:embed="rId5"/>
          <a:stretch>
            <a:fillRect/>
          </a:stretch>
        </p:blipFill>
        <p:spPr>
          <a:xfrm>
            <a:off x="151765" y="1010920"/>
            <a:ext cx="7728585" cy="4694555"/>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6"/>
          <a:stretch>
            <a:fillRect/>
          </a:stretch>
        </p:blipFill>
        <p:spPr>
          <a:xfrm>
            <a:off x="406400" y="2209165"/>
            <a:ext cx="2438400" cy="153924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68935" y="213360"/>
            <a:ext cx="3464560" cy="583565"/>
          </a:xfrm>
          <a:prstGeom prst="rect">
            <a:avLst/>
          </a:prstGeom>
          <a:noFill/>
        </p:spPr>
        <p:txBody>
          <a:bodyPr wrap="square" rtlCol="0">
            <a:spAutoFit/>
          </a:bodyPr>
          <a:lstStyle/>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现场诊断报告</a:t>
            </a: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custDataLst>
              <p:tags r:id="rId3"/>
            </p:custDataLst>
          </p:nvPr>
        </p:nvSpPr>
        <p:spPr>
          <a:xfrm>
            <a:off x="504190" y="6223635"/>
            <a:ext cx="11366500" cy="521970"/>
          </a:xfrm>
          <a:prstGeom prst="rect">
            <a:avLst/>
          </a:prstGeom>
          <a:noFill/>
        </p:spPr>
        <p:txBody>
          <a:bodyPr wrap="square" rtlCol="0" anchor="t">
            <a:noAutofit/>
          </a:bodyPr>
          <a:lstStyle/>
          <a:p>
            <a:pPr indent="0" algn="l">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在线诊断和现场诊断完成后，高企在</a:t>
            </a:r>
            <a:r>
              <a:rPr lang="zh-CN" altLang="en-US" b="1">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【工作台】</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查看</a:t>
            </a:r>
            <a:r>
              <a:rPr lang="zh-CN" altLang="en-US" b="1">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专家出具的</a:t>
            </a:r>
            <a:r>
              <a:rPr lang="zh-CN" altLang="en-US" b="1">
                <a:solidFill>
                  <a:srgbClr val="C00000"/>
                </a:solidFill>
                <a:latin typeface="微软雅黑" panose="020B0503020204020204" pitchFamily="34" charset="-122"/>
                <a:ea typeface="微软雅黑" panose="020B0503020204020204" pitchFamily="34" charset="-122"/>
                <a:cs typeface="华文细黑" panose="02010600040101010101" charset="-122"/>
                <a:sym typeface="+mn-ea"/>
              </a:rPr>
              <a:t>在线诊断报告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和服务机构出具的</a:t>
            </a:r>
            <a:r>
              <a:rPr lang="zh-CN" altLang="en-US" b="1">
                <a:solidFill>
                  <a:srgbClr val="C00000"/>
                </a:solidFill>
                <a:latin typeface="微软雅黑" panose="020B0503020204020204" pitchFamily="34" charset="-122"/>
                <a:ea typeface="微软雅黑" panose="020B0503020204020204" pitchFamily="34" charset="-122"/>
                <a:cs typeface="华文细黑" panose="02010600040101010101" charset="-122"/>
                <a:sym typeface="+mn-ea"/>
              </a:rPr>
              <a:t>现场诊断报告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a:t>
            </a:r>
          </a:p>
        </p:txBody>
      </p:sp>
      <p:sp>
        <p:nvSpPr>
          <p:cNvPr id="55" name="文本框 54"/>
          <p:cNvSpPr txBox="1"/>
          <p:nvPr>
            <p:custDataLst>
              <p:tags r:id="rId4"/>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诊断报告一览</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7"/>
          <a:stretch>
            <a:fillRect/>
          </a:stretch>
        </p:blipFill>
        <p:spPr>
          <a:xfrm>
            <a:off x="965200" y="843280"/>
            <a:ext cx="9778365" cy="538035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4331335" y="1619882"/>
            <a:ext cx="0" cy="350202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9357" y="2370879"/>
            <a:ext cx="5236055" cy="800185"/>
          </a:xfrm>
          <a:prstGeom prst="rect">
            <a:avLst/>
          </a:prstGeom>
        </p:spPr>
        <p:txBody>
          <a:bodyPr wrap="square" lIns="121884" tIns="60943" rIns="121884" bIns="60943">
            <a:spAutoFit/>
          </a:bodyPr>
          <a:lstStyle/>
          <a:p>
            <a:pPr algn="ctr" defTabSz="1243965">
              <a:defRPr/>
            </a:pPr>
            <a:r>
              <a:rPr lang="zh-CN" altLang="en-US" sz="4400" b="1" kern="0" dirty="0">
                <a:cs typeface="+mn-ea"/>
                <a:sym typeface="+mn-lt"/>
              </a:rPr>
              <a:t>目 录</a:t>
            </a:r>
          </a:p>
        </p:txBody>
      </p:sp>
      <p:sp>
        <p:nvSpPr>
          <p:cNvPr id="10" name="Rectangle 4"/>
          <p:cNvSpPr txBox="1">
            <a:spLocks noChangeArrowheads="1"/>
          </p:cNvSpPr>
          <p:nvPr/>
        </p:nvSpPr>
        <p:spPr bwMode="auto">
          <a:xfrm>
            <a:off x="203912" y="3439160"/>
            <a:ext cx="4349518" cy="6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3200" kern="0" dirty="0">
                <a:solidFill>
                  <a:schemeClr val="tx1"/>
                </a:solidFill>
                <a:latin typeface="+mn-lt"/>
                <a:ea typeface="+mn-ea"/>
                <a:cs typeface="+mn-ea"/>
                <a:sym typeface="+mn-lt"/>
              </a:rPr>
              <a:t>Contents</a:t>
            </a:r>
            <a:endParaRPr lang="zh-CN" altLang="en-US" sz="3200" kern="0" dirty="0">
              <a:solidFill>
                <a:schemeClr val="tx1"/>
              </a:solidFill>
              <a:latin typeface="+mn-lt"/>
              <a:ea typeface="+mn-ea"/>
              <a:cs typeface="+mn-ea"/>
              <a:sym typeface="+mn-lt"/>
            </a:endParaRPr>
          </a:p>
        </p:txBody>
      </p:sp>
      <p:cxnSp>
        <p:nvCxnSpPr>
          <p:cNvPr id="11" name="直接连接符 10"/>
          <p:cNvCxnSpPr/>
          <p:nvPr/>
        </p:nvCxnSpPr>
        <p:spPr>
          <a:xfrm>
            <a:off x="580345" y="3371428"/>
            <a:ext cx="359665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11"/>
          <p:cNvSpPr txBox="1">
            <a:spLocks noChangeArrowheads="1"/>
          </p:cNvSpPr>
          <p:nvPr/>
        </p:nvSpPr>
        <p:spPr bwMode="auto">
          <a:xfrm>
            <a:off x="5051425" y="2203133"/>
            <a:ext cx="6212205" cy="2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nchor="ct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nSpc>
                <a:spcPct val="100000"/>
              </a:lnSpc>
              <a:spcBef>
                <a:spcPts val="1800"/>
              </a:spcBef>
              <a:spcAft>
                <a:spcPts val="1800"/>
              </a:spcAft>
              <a:buNone/>
            </a:pPr>
            <a:r>
              <a:rPr lang="zh-CN" b="1" dirty="0">
                <a:solidFill>
                  <a:srgbClr val="16468D"/>
                </a:solidFill>
                <a:latin typeface="+mn-lt"/>
                <a:ea typeface="+mn-ea"/>
                <a:cs typeface="+mn-ea"/>
                <a:sym typeface="+mn-lt"/>
              </a:rPr>
              <a:t>一、项目建设背景</a:t>
            </a:r>
            <a:endParaRPr lang="zh-CN" altLang="en-US" b="1" dirty="0">
              <a:solidFill>
                <a:srgbClr val="16468D"/>
              </a:solidFill>
              <a:latin typeface="+mn-lt"/>
              <a:ea typeface="+mn-ea"/>
              <a:cs typeface="+mn-ea"/>
              <a:sym typeface="+mn-lt"/>
            </a:endParaRPr>
          </a:p>
          <a:p>
            <a:pPr>
              <a:lnSpc>
                <a:spcPct val="100000"/>
              </a:lnSpc>
              <a:spcBef>
                <a:spcPts val="1800"/>
              </a:spcBef>
              <a:spcAft>
                <a:spcPts val="1800"/>
              </a:spcAft>
              <a:buNone/>
            </a:pPr>
            <a:r>
              <a:rPr lang="zh-CN" altLang="en-US" b="1" dirty="0">
                <a:solidFill>
                  <a:srgbClr val="16468D"/>
                </a:solidFill>
                <a:latin typeface="+mn-lt"/>
                <a:ea typeface="+mn-ea"/>
                <a:cs typeface="+mn-ea"/>
                <a:sym typeface="+mn-lt"/>
              </a:rPr>
              <a:t>二、诊断方案概述</a:t>
            </a:r>
            <a:endParaRPr lang="en-US" altLang="zh-CN" b="1" dirty="0">
              <a:solidFill>
                <a:srgbClr val="16468D"/>
              </a:solidFill>
              <a:latin typeface="+mn-lt"/>
              <a:ea typeface="+mn-ea"/>
              <a:cs typeface="+mn-ea"/>
              <a:sym typeface="+mn-lt"/>
            </a:endParaRPr>
          </a:p>
          <a:p>
            <a:pPr>
              <a:lnSpc>
                <a:spcPct val="100000"/>
              </a:lnSpc>
              <a:spcBef>
                <a:spcPts val="1800"/>
              </a:spcBef>
              <a:spcAft>
                <a:spcPts val="1800"/>
              </a:spcAft>
              <a:buNone/>
            </a:pPr>
            <a:r>
              <a:rPr lang="zh-CN" altLang="en-US" b="1" dirty="0">
                <a:solidFill>
                  <a:srgbClr val="16468D"/>
                </a:solidFill>
                <a:latin typeface="+mn-lt"/>
                <a:ea typeface="+mn-ea"/>
                <a:cs typeface="+mn-ea"/>
                <a:sym typeface="+mn-lt"/>
              </a:rPr>
              <a:t>三、系统功能培训</a:t>
            </a:r>
            <a:endParaRPr lang="zh-CN" b="1" dirty="0">
              <a:solidFill>
                <a:srgbClr val="16468D"/>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ttps://photo-static-api.fotomore.com/creative/vcg/400/new/VCG211299095778.jpg?uid=386&amp;timestamp=1703228100&amp;sign=d343ab4f63e1e00a841c2a31efae47b8" descr="templates\picture_hover\&amp;pky280_sjzg_VCG211299095778&amp;"/>
          <p:cNvPicPr>
            <a:picLocks noChangeAspect="1"/>
          </p:cNvPicPr>
          <p:nvPr/>
        </p:nvPicPr>
        <p:blipFill>
          <a:blip r:embed="rId7"/>
          <a:stretch>
            <a:fillRect/>
          </a:stretch>
        </p:blipFill>
        <p:spPr>
          <a:xfrm>
            <a:off x="7198360" y="3370580"/>
            <a:ext cx="5395595" cy="3601720"/>
          </a:xfrm>
          <a:prstGeom prst="rect">
            <a:avLst/>
          </a:prstGeom>
        </p:spPr>
      </p:pic>
      <p:sp>
        <p:nvSpPr>
          <p:cNvPr id="3" name="文本框 2"/>
          <p:cNvSpPr txBox="1"/>
          <p:nvPr>
            <p:custDataLst>
              <p:tags r:id="rId2"/>
            </p:custDataLst>
          </p:nvPr>
        </p:nvSpPr>
        <p:spPr>
          <a:xfrm>
            <a:off x="368935" y="213360"/>
            <a:ext cx="3464560" cy="583565"/>
          </a:xfrm>
          <a:prstGeom prst="rect">
            <a:avLst/>
          </a:prstGeom>
          <a:noFill/>
        </p:spPr>
        <p:txBody>
          <a:bodyPr wrap="square" rtlCol="0">
            <a:spAutoFit/>
          </a:bodyPr>
          <a:lstStyle/>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评价服务机构</a:t>
            </a: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custDataLst>
              <p:tags r:id="rId3"/>
            </p:custDataLst>
          </p:nvPr>
        </p:nvSpPr>
        <p:spPr>
          <a:xfrm>
            <a:off x="6720840" y="1398270"/>
            <a:ext cx="4517390" cy="3263900"/>
          </a:xfrm>
          <a:prstGeom prst="rect">
            <a:avLst/>
          </a:prstGeom>
          <a:noFill/>
        </p:spPr>
        <p:txBody>
          <a:bodyPr wrap="square" rtlCol="0" anchor="t">
            <a:noAutofit/>
          </a:bodyPr>
          <a:lstStyle/>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企业查看现场诊断报告，获取</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《数字化评估诊断报告》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后，需要对诊断服务机构进行服务评价；</a:t>
            </a: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服务评价</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按钮从</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报告的客观性、专业性、逻辑性、可执行性</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等维度进行打分；</a:t>
            </a: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最后</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提交评价</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即可。</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文本框 54"/>
          <p:cNvSpPr txBox="1"/>
          <p:nvPr>
            <p:custDataLst>
              <p:tags r:id="rId4"/>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服务质量评价</a:t>
            </a:r>
          </a:p>
        </p:txBody>
      </p:sp>
      <p:pic>
        <p:nvPicPr>
          <p:cNvPr id="2" name="图片 1"/>
          <p:cNvPicPr>
            <a:picLocks noChangeAspect="1"/>
          </p:cNvPicPr>
          <p:nvPr/>
        </p:nvPicPr>
        <p:blipFill>
          <a:blip r:embed="rId8"/>
          <a:stretch>
            <a:fillRect/>
          </a:stretch>
        </p:blipFill>
        <p:spPr>
          <a:xfrm>
            <a:off x="588645" y="925830"/>
            <a:ext cx="5522595" cy="2608580"/>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9"/>
          <a:stretch>
            <a:fillRect/>
          </a:stretch>
        </p:blipFill>
        <p:spPr>
          <a:xfrm>
            <a:off x="588645" y="3665855"/>
            <a:ext cx="5522595" cy="282448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高企认证</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2"/>
            </p:custDataLst>
          </p:nvPr>
        </p:nvSpPr>
        <p:spPr>
          <a:xfrm>
            <a:off x="8545195" y="944880"/>
            <a:ext cx="3115945" cy="5722620"/>
          </a:xfrm>
          <a:prstGeom prst="rect">
            <a:avLst/>
          </a:prstGeom>
          <a:noFill/>
        </p:spPr>
        <p:txBody>
          <a:bodyPr wrap="square" rtlCol="0" anchor="t">
            <a:noAutofit/>
          </a:bodyPr>
          <a:lstStyle/>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不属于市科技局数字化诊断名单的高企，首次登录系统后，需点击右上角</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【认证高企】</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，在弹出的页面中填写高企认证信息，提交至管理人员进行审核；</a:t>
            </a:r>
          </a:p>
          <a:p>
            <a:pPr marL="285750" indent="-285750"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审核通过后，完成高企身份核验，可以开展高企数字化诊断业务；</a:t>
            </a:r>
          </a:p>
          <a:p>
            <a:pPr indent="0"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a:picLocks noChangeAspect="1"/>
          </p:cNvPicPr>
          <p:nvPr/>
        </p:nvPicPr>
        <p:blipFill>
          <a:blip r:embed="rId6"/>
          <a:stretch>
            <a:fillRect/>
          </a:stretch>
        </p:blipFill>
        <p:spPr>
          <a:xfrm>
            <a:off x="295910" y="944880"/>
            <a:ext cx="8069580" cy="4157980"/>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custDataLst>
              <p:tags r:id="rId3"/>
            </p:custDataLst>
          </p:nvPr>
        </p:nvPicPr>
        <p:blipFill>
          <a:blip r:embed="rId7"/>
          <a:srcRect l="27361" t="15638" r="28010"/>
          <a:stretch>
            <a:fillRect/>
          </a:stretch>
        </p:blipFill>
        <p:spPr>
          <a:xfrm>
            <a:off x="2054225" y="2276475"/>
            <a:ext cx="4855845" cy="43402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636" y="17779"/>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文本框 16"/>
          <p:cNvSpPr txBox="1"/>
          <p:nvPr>
            <p:custDataLst>
              <p:tags r:id="rId1"/>
            </p:custDataLst>
          </p:nvPr>
        </p:nvSpPr>
        <p:spPr>
          <a:xfrm>
            <a:off x="4030989" y="1124585"/>
            <a:ext cx="4265295" cy="4070985"/>
          </a:xfrm>
          <a:prstGeom prst="ellipse">
            <a:avLst/>
          </a:prstGeom>
          <a:solidFill>
            <a:schemeClr val="tx2">
              <a:lumMod val="90000"/>
              <a:lumOff val="10000"/>
              <a:alpha val="42000"/>
            </a:schemeClr>
          </a:solidFill>
        </p:spPr>
        <p:txBody>
          <a:bodyPr wrap="none" rtlCol="0" anchor="ctr" anchorCtr="0">
            <a:noAutofit/>
          </a:bodyPr>
          <a:lstStyle/>
          <a:p>
            <a:pPr algn="ctr">
              <a:buClrTx/>
              <a:buSzTx/>
              <a:buFontTx/>
            </a:pPr>
            <a:endParaRPr lang="zh-CN" b="1">
              <a:solidFill>
                <a:srgbClr val="FFC000"/>
              </a:solidFill>
              <a:latin typeface="微软雅黑" panose="020B0503020204020204" pitchFamily="34" charset="-122"/>
              <a:ea typeface="微软雅黑" panose="020B0503020204020204" pitchFamily="34" charset="-122"/>
              <a:sym typeface="+mn-ea"/>
            </a:endParaRPr>
          </a:p>
        </p:txBody>
      </p:sp>
      <p:sp>
        <p:nvSpPr>
          <p:cNvPr id="18" name="标题 17"/>
          <p:cNvSpPr>
            <a:spLocks noGrp="1"/>
          </p:cNvSpPr>
          <p:nvPr>
            <p:ph type="title"/>
            <p:custDataLst>
              <p:tags r:id="rId2"/>
            </p:custDataLst>
          </p:nvPr>
        </p:nvSpPr>
        <p:spPr>
          <a:xfrm>
            <a:off x="4189421" y="2453005"/>
            <a:ext cx="3948430" cy="1085850"/>
          </a:xfrm>
        </p:spPr>
        <p:txBody>
          <a:bodyPr anchor="ctr" anchorCtr="0"/>
          <a:lstStyle/>
          <a:p>
            <a:pPr algn="ctr"/>
            <a:r>
              <a:rPr lang="zh-CN" altLang="en-US" sz="4800" dirty="0">
                <a:solidFill>
                  <a:srgbClr val="FFC000"/>
                </a:solidFill>
              </a:rPr>
              <a:t>感谢聆听</a:t>
            </a:r>
          </a:p>
        </p:txBody>
      </p:sp>
      <p:sp>
        <p:nvSpPr>
          <p:cNvPr id="19" name="文本占位符 18"/>
          <p:cNvSpPr>
            <a:spLocks noGrp="1"/>
          </p:cNvSpPr>
          <p:nvPr>
            <p:ph type="body" sz="quarter" idx="13"/>
            <p:custDataLst>
              <p:tags r:id="rId3"/>
            </p:custDataLst>
          </p:nvPr>
        </p:nvSpPr>
        <p:spPr>
          <a:xfrm>
            <a:off x="4189421" y="3453130"/>
            <a:ext cx="3948430" cy="762000"/>
          </a:xfrm>
        </p:spPr>
        <p:txBody>
          <a:bodyPr anchor="ctr" anchorCtr="0">
            <a:noAutofit/>
          </a:bodyPr>
          <a:lstStyle/>
          <a:p>
            <a:pPr marL="0" indent="0" algn="ctr">
              <a:buNone/>
            </a:pPr>
            <a:r>
              <a:rPr lang="zh-CN" altLang="en-US" sz="3200">
                <a:solidFill>
                  <a:schemeClr val="lt1"/>
                </a:solidFill>
              </a:rPr>
              <a:t>高企数字化诊断服务</a:t>
            </a:r>
          </a:p>
        </p:txBody>
      </p:sp>
      <p:sp>
        <p:nvSpPr>
          <p:cNvPr id="20" name="文本框 19"/>
          <p:cNvSpPr txBox="1"/>
          <p:nvPr>
            <p:custDataLst>
              <p:tags r:id="rId4"/>
            </p:custDataLst>
          </p:nvPr>
        </p:nvSpPr>
        <p:spPr>
          <a:xfrm>
            <a:off x="5128738" y="1801495"/>
            <a:ext cx="2069797" cy="768350"/>
          </a:xfrm>
          <a:prstGeom prst="rect">
            <a:avLst/>
          </a:prstGeom>
          <a:noFill/>
        </p:spPr>
        <p:txBody>
          <a:bodyPr wrap="square" rtlCol="0" anchor="ctr" anchorCtr="0">
            <a:normAutofit fontScale="95000" lnSpcReduction="10000"/>
          </a:bodyPr>
          <a:lstStyle/>
          <a:p>
            <a:pPr algn="ctr"/>
            <a:r>
              <a:rPr lang="en-US" altLang="zh-CN" sz="4400" dirty="0">
                <a:solidFill>
                  <a:schemeClr val="lt1"/>
                </a:solidFill>
                <a:latin typeface="微软雅黑" panose="020B0503020204020204" pitchFamily="34" charset="-122"/>
                <a:ea typeface="微软雅黑" panose="020B0503020204020204" pitchFamily="34" charset="-122"/>
              </a:rPr>
              <a:t>2025年</a:t>
            </a:r>
          </a:p>
        </p:txBody>
      </p:sp>
      <p:sp>
        <p:nvSpPr>
          <p:cNvPr id="2" name="文本框 1"/>
          <p:cNvSpPr txBox="1"/>
          <p:nvPr/>
        </p:nvSpPr>
        <p:spPr>
          <a:xfrm>
            <a:off x="386715" y="5765800"/>
            <a:ext cx="12036425" cy="460375"/>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系统操作使用咨询：</a:t>
            </a:r>
            <a:r>
              <a:rPr lang="en-US" alt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400-966-0500                 </a:t>
            </a:r>
            <a:r>
              <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数字化转型意见咨询：</a:t>
            </a:r>
            <a:r>
              <a:rPr lang="en-US" alt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18756059075</a:t>
            </a:r>
            <a:endPar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一、项目建设背景</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2"/>
            </p:custDataLst>
          </p:nvPr>
        </p:nvSpPr>
        <p:spPr>
          <a:xfrm rot="10800000" flipV="1">
            <a:off x="9879965" y="1144905"/>
            <a:ext cx="916305" cy="542988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6" name="矩形 5"/>
          <p:cNvSpPr/>
          <p:nvPr>
            <p:custDataLst>
              <p:tags r:id="rId3"/>
            </p:custDataLst>
          </p:nvPr>
        </p:nvSpPr>
        <p:spPr>
          <a:xfrm rot="10800000" flipV="1">
            <a:off x="10974070" y="1144905"/>
            <a:ext cx="916305" cy="542988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rot="10800000" flipV="1">
            <a:off x="8786495" y="1144905"/>
            <a:ext cx="916305" cy="542988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5"/>
            </p:custDataLst>
          </p:nvPr>
        </p:nvSpPr>
        <p:spPr>
          <a:xfrm>
            <a:off x="368935" y="213360"/>
            <a:ext cx="2184400" cy="583565"/>
          </a:xfrm>
          <a:prstGeom prst="rect">
            <a:avLst/>
          </a:prstGeom>
          <a:noFill/>
        </p:spPr>
        <p:txBody>
          <a:bodyPr wrap="square" rtlCol="0">
            <a:spAutoFit/>
          </a:bodyPr>
          <a:lstStyle/>
          <a:p>
            <a:pPr algn="l"/>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背景介绍</a:t>
            </a: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文本框 24"/>
          <p:cNvSpPr txBox="1"/>
          <p:nvPr>
            <p:custDataLst>
              <p:tags r:id="rId6"/>
            </p:custDataLst>
          </p:nvPr>
        </p:nvSpPr>
        <p:spPr>
          <a:xfrm>
            <a:off x="368935" y="804545"/>
            <a:ext cx="7373620" cy="1787525"/>
          </a:xfrm>
          <a:prstGeom prst="rect">
            <a:avLst/>
          </a:prstGeom>
          <a:noFill/>
        </p:spPr>
        <p:txBody>
          <a:bodyPr wrap="square" rtlCol="0" anchor="t">
            <a:noAutofit/>
          </a:bodyPr>
          <a:lstStyle/>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《“十四五”数字经济发展规划》</a:t>
            </a:r>
          </a:p>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国务院国有资产监督管理委员会</a:t>
            </a:r>
            <a:endParaRPr lang="en-US" altLang="zh-CN"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80000"/>
              </a:lnSpc>
              <a:buClrTx/>
              <a:buSzTx/>
              <a:defRPr/>
            </a:pP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《国有企业数字化转型工作的通知》</a:t>
            </a:r>
          </a:p>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工信部</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《中小企业数字化转型指南》</a:t>
            </a:r>
          </a:p>
          <a:p>
            <a:pPr lvl="0" algn="l" fontAlgn="auto">
              <a:lnSpc>
                <a:spcPct val="120000"/>
              </a:lnSpc>
              <a:buClrTx/>
              <a:buSzTx/>
              <a:defRPr/>
            </a:pP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矩形 28"/>
          <p:cNvSpPr/>
          <p:nvPr>
            <p:custDataLst>
              <p:tags r:id="rId7"/>
            </p:custDataLst>
          </p:nvPr>
        </p:nvSpPr>
        <p:spPr>
          <a:xfrm>
            <a:off x="8834120" y="1296035"/>
            <a:ext cx="806450" cy="5125085"/>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lstStyle/>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rPr>
              <a:t>工业经济向数字经济加快转型，通过数字生产力正在逐步渗透经济发展范式。</a:t>
            </a:r>
          </a:p>
        </p:txBody>
      </p:sp>
      <p:sp>
        <p:nvSpPr>
          <p:cNvPr id="31" name="矩形 30"/>
          <p:cNvSpPr/>
          <p:nvPr>
            <p:custDataLst>
              <p:tags r:id="rId8"/>
            </p:custDataLst>
          </p:nvPr>
        </p:nvSpPr>
        <p:spPr>
          <a:xfrm>
            <a:off x="9911080" y="1297305"/>
            <a:ext cx="876935" cy="5124450"/>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lstStyle/>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rPr>
              <a:t>产业全面升级，逐步向高端化、绿色化、数字化升级。</a:t>
            </a:r>
          </a:p>
        </p:txBody>
      </p:sp>
      <p:sp>
        <p:nvSpPr>
          <p:cNvPr id="33" name="矩形 32"/>
          <p:cNvSpPr/>
          <p:nvPr>
            <p:custDataLst>
              <p:tags r:id="rId9"/>
            </p:custDataLst>
          </p:nvPr>
        </p:nvSpPr>
        <p:spPr>
          <a:xfrm>
            <a:off x="10997565" y="1296035"/>
            <a:ext cx="877570" cy="5125085"/>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lstStyle/>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从要素</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投资驱动</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投资驱动</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以数据为核心的全要素创新驱动。数字化是转型浪潮的核心。</a:t>
            </a:r>
          </a:p>
        </p:txBody>
      </p:sp>
      <p:grpSp>
        <p:nvGrpSpPr>
          <p:cNvPr id="36" name="组合 35"/>
          <p:cNvGrpSpPr/>
          <p:nvPr/>
        </p:nvGrpSpPr>
        <p:grpSpPr>
          <a:xfrm>
            <a:off x="272415" y="2697480"/>
            <a:ext cx="8191500" cy="3785870"/>
            <a:chOff x="2392" y="5135"/>
            <a:chExt cx="11186" cy="4954"/>
          </a:xfrm>
          <a:effectLst>
            <a:outerShdw blurRad="50800" dist="38100" dir="2700000" sx="101000" sy="101000" algn="tl" rotWithShape="0">
              <a:prstClr val="black">
                <a:alpha val="50000"/>
              </a:prstClr>
            </a:outerShdw>
          </a:effectLst>
        </p:grpSpPr>
        <p:grpSp>
          <p:nvGrpSpPr>
            <p:cNvPr id="37" name="组合 36"/>
            <p:cNvGrpSpPr/>
            <p:nvPr/>
          </p:nvGrpSpPr>
          <p:grpSpPr>
            <a:xfrm>
              <a:off x="2392" y="5135"/>
              <a:ext cx="3797" cy="4954"/>
              <a:chOff x="750" y="2847"/>
              <a:chExt cx="4556" cy="6613"/>
            </a:xfrm>
          </p:grpSpPr>
          <p:pic>
            <p:nvPicPr>
              <p:cNvPr id="38" name="图片 37"/>
              <p:cNvPicPr>
                <a:picLocks noChangeAspect="1"/>
              </p:cNvPicPr>
              <p:nvPr>
                <p:custDataLst>
                  <p:tags r:id="rId17"/>
                </p:custDataLst>
              </p:nvPr>
            </p:nvPicPr>
            <p:blipFill>
              <a:blip r:embed="rId21"/>
              <a:stretch>
                <a:fillRect/>
              </a:stretch>
            </p:blipFill>
            <p:spPr>
              <a:xfrm>
                <a:off x="750" y="3456"/>
                <a:ext cx="4557" cy="6004"/>
              </a:xfrm>
              <a:prstGeom prst="rect">
                <a:avLst/>
              </a:prstGeom>
              <a:ln w="12700">
                <a:solidFill>
                  <a:srgbClr val="16468D"/>
                </a:solidFill>
                <a:prstDash val="dash"/>
              </a:ln>
            </p:spPr>
          </p:pic>
          <p:pic>
            <p:nvPicPr>
              <p:cNvPr id="39" name="图片 38"/>
              <p:cNvPicPr>
                <a:picLocks noChangeAspect="1"/>
              </p:cNvPicPr>
              <p:nvPr>
                <p:custDataLst>
                  <p:tags r:id="rId18"/>
                </p:custDataLst>
              </p:nvPr>
            </p:nvPicPr>
            <p:blipFill>
              <a:blip r:embed="rId22"/>
              <a:stretch>
                <a:fillRect/>
              </a:stretch>
            </p:blipFill>
            <p:spPr>
              <a:xfrm>
                <a:off x="770" y="2847"/>
                <a:ext cx="4526" cy="587"/>
              </a:xfrm>
              <a:prstGeom prst="rect">
                <a:avLst/>
              </a:prstGeom>
              <a:ln w="12700">
                <a:solidFill>
                  <a:srgbClr val="16468D"/>
                </a:solidFill>
                <a:prstDash val="dash"/>
              </a:ln>
            </p:spPr>
          </p:pic>
        </p:grpSp>
        <p:pic>
          <p:nvPicPr>
            <p:cNvPr id="40" name="图片 39"/>
            <p:cNvPicPr>
              <a:picLocks noChangeAspect="1"/>
            </p:cNvPicPr>
            <p:nvPr>
              <p:custDataLst>
                <p:tags r:id="rId14"/>
              </p:custDataLst>
            </p:nvPr>
          </p:nvPicPr>
          <p:blipFill>
            <a:blip r:embed="rId23"/>
            <a:stretch>
              <a:fillRect/>
            </a:stretch>
          </p:blipFill>
          <p:spPr>
            <a:xfrm>
              <a:off x="6190" y="5136"/>
              <a:ext cx="3781" cy="4953"/>
            </a:xfrm>
            <a:prstGeom prst="rect">
              <a:avLst/>
            </a:prstGeom>
            <a:ln w="12700">
              <a:solidFill>
                <a:srgbClr val="16468D"/>
              </a:solidFill>
              <a:prstDash val="dash"/>
            </a:ln>
          </p:spPr>
        </p:pic>
        <p:grpSp>
          <p:nvGrpSpPr>
            <p:cNvPr id="41" name="组合 40"/>
            <p:cNvGrpSpPr/>
            <p:nvPr/>
          </p:nvGrpSpPr>
          <p:grpSpPr>
            <a:xfrm>
              <a:off x="9980" y="5136"/>
              <a:ext cx="3598" cy="4953"/>
              <a:chOff x="12290" y="2983"/>
              <a:chExt cx="5612" cy="7363"/>
            </a:xfrm>
          </p:grpSpPr>
          <p:pic>
            <p:nvPicPr>
              <p:cNvPr id="42" name="图片 41"/>
              <p:cNvPicPr>
                <a:picLocks noChangeAspect="1"/>
              </p:cNvPicPr>
              <p:nvPr>
                <p:custDataLst>
                  <p:tags r:id="rId15"/>
                </p:custDataLst>
              </p:nvPr>
            </p:nvPicPr>
            <p:blipFill>
              <a:blip r:embed="rId24"/>
              <a:stretch>
                <a:fillRect/>
              </a:stretch>
            </p:blipFill>
            <p:spPr>
              <a:xfrm>
                <a:off x="12290" y="2983"/>
                <a:ext cx="5612" cy="865"/>
              </a:xfrm>
              <a:prstGeom prst="rect">
                <a:avLst/>
              </a:prstGeom>
              <a:ln w="12700">
                <a:solidFill>
                  <a:srgbClr val="16468D"/>
                </a:solidFill>
                <a:prstDash val="dash"/>
              </a:ln>
            </p:spPr>
          </p:pic>
          <p:pic>
            <p:nvPicPr>
              <p:cNvPr id="43" name="图片 42"/>
              <p:cNvPicPr>
                <a:picLocks noChangeAspect="1"/>
              </p:cNvPicPr>
              <p:nvPr>
                <p:custDataLst>
                  <p:tags r:id="rId16"/>
                </p:custDataLst>
              </p:nvPr>
            </p:nvPicPr>
            <p:blipFill>
              <a:blip r:embed="rId25"/>
              <a:stretch>
                <a:fillRect/>
              </a:stretch>
            </p:blipFill>
            <p:spPr>
              <a:xfrm>
                <a:off x="12290" y="3848"/>
                <a:ext cx="5612" cy="6498"/>
              </a:xfrm>
              <a:prstGeom prst="rect">
                <a:avLst/>
              </a:prstGeom>
              <a:ln w="12700">
                <a:solidFill>
                  <a:srgbClr val="16468D"/>
                </a:solidFill>
                <a:prstDash val="dash"/>
              </a:ln>
            </p:spPr>
          </p:pic>
        </p:grpSp>
      </p:grpSp>
      <p:sp>
        <p:nvSpPr>
          <p:cNvPr id="47" name="矩形 46"/>
          <p:cNvSpPr/>
          <p:nvPr>
            <p:custDataLst>
              <p:tags r:id="rId10"/>
            </p:custDataLst>
          </p:nvPr>
        </p:nvSpPr>
        <p:spPr>
          <a:xfrm>
            <a:off x="878649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全球</a:t>
            </a:r>
          </a:p>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层面</a:t>
            </a:r>
            <a:r>
              <a:rPr lang="en-US" altLang="zh-CN" sz="2000">
                <a:solidFill>
                  <a:schemeClr val="bg1"/>
                </a:solidFill>
                <a:latin typeface="汉仪雅酷黑 75W" panose="020B0804020202020204" charset="-122"/>
                <a:ea typeface="汉仪雅酷黑 75W" panose="020B0804020202020204" charset="-122"/>
                <a:sym typeface="+mn-ea"/>
              </a:rPr>
              <a:t> </a:t>
            </a:r>
          </a:p>
        </p:txBody>
      </p:sp>
      <p:sp>
        <p:nvSpPr>
          <p:cNvPr id="14" name="矩形 13"/>
          <p:cNvSpPr/>
          <p:nvPr>
            <p:custDataLst>
              <p:tags r:id="rId11"/>
            </p:custDataLst>
          </p:nvPr>
        </p:nvSpPr>
        <p:spPr>
          <a:xfrm>
            <a:off x="989012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产业层面</a:t>
            </a:r>
            <a:r>
              <a:rPr lang="en-US" altLang="zh-CN" sz="2000">
                <a:solidFill>
                  <a:schemeClr val="bg1"/>
                </a:solidFill>
                <a:latin typeface="汉仪雅酷黑 75W" panose="020B0804020202020204" charset="-122"/>
                <a:ea typeface="汉仪雅酷黑 75W" panose="020B0804020202020204" charset="-122"/>
                <a:sym typeface="+mn-ea"/>
              </a:rPr>
              <a:t> </a:t>
            </a:r>
          </a:p>
        </p:txBody>
      </p:sp>
      <p:sp>
        <p:nvSpPr>
          <p:cNvPr id="15" name="矩形 14"/>
          <p:cNvSpPr/>
          <p:nvPr>
            <p:custDataLst>
              <p:tags r:id="rId12"/>
            </p:custDataLst>
          </p:nvPr>
        </p:nvSpPr>
        <p:spPr>
          <a:xfrm>
            <a:off x="1095819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企业层面</a:t>
            </a:r>
            <a:r>
              <a:rPr lang="en-US" altLang="zh-CN" sz="2000">
                <a:solidFill>
                  <a:schemeClr val="bg1"/>
                </a:solidFill>
                <a:latin typeface="汉仪雅酷黑 75W" panose="020B0804020202020204" charset="-122"/>
                <a:ea typeface="汉仪雅酷黑 75W" panose="020B0804020202020204" charset="-122"/>
                <a:sym typeface="+mn-ea"/>
              </a:rPr>
              <a:t> </a:t>
            </a:r>
          </a:p>
        </p:txBody>
      </p:sp>
      <p:sp>
        <p:nvSpPr>
          <p:cNvPr id="55" name="文本框 54"/>
          <p:cNvSpPr txBox="1"/>
          <p:nvPr>
            <p:custDataLst>
              <p:tags r:id="rId13"/>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企业数字化转型</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背景</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4945" y="1005840"/>
            <a:ext cx="11748135" cy="243713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诊断平台建设</a:t>
            </a: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http://photo-static-api.fotomore.com/creative/vcg/400/new/VCG41N1095608518.jpg" descr="templates\picture_hover\&amp;pky360_sjzg_VCG41N1095608518&amp;2&amp;src_toppic_inpsrchzd1&amp;"/>
          <p:cNvPicPr>
            <a:picLocks noChangeAspect="1"/>
          </p:cNvPicPr>
          <p:nvPr>
            <p:custDataLst>
              <p:tags r:id="rId2"/>
            </p:custDataLst>
          </p:nvPr>
        </p:nvPicPr>
        <p:blipFill>
          <a:blip r:embed="rId6">
            <a:clrChange>
              <a:clrFrom>
                <a:srgbClr val="FFFFFF">
                  <a:alpha val="100000"/>
                </a:srgbClr>
              </a:clrFrom>
              <a:clrTo>
                <a:srgbClr val="FFFFFF">
                  <a:alpha val="100000"/>
                  <a:alpha val="0"/>
                </a:srgbClr>
              </a:clrTo>
            </a:clrChange>
          </a:blip>
          <a:srcRect l="3096" t="688" r="3550" b="7401"/>
          <a:stretch>
            <a:fillRect/>
          </a:stretch>
        </p:blipFill>
        <p:spPr>
          <a:xfrm>
            <a:off x="6289675" y="1788795"/>
            <a:ext cx="5898515" cy="3641090"/>
          </a:xfrm>
          <a:prstGeom prst="rect">
            <a:avLst/>
          </a:prstGeom>
        </p:spPr>
      </p:pic>
      <p:sp>
        <p:nvSpPr>
          <p:cNvPr id="7" name="文本框 6"/>
          <p:cNvSpPr txBox="1"/>
          <p:nvPr/>
        </p:nvSpPr>
        <p:spPr>
          <a:xfrm>
            <a:off x="262890" y="1032510"/>
            <a:ext cx="6562090" cy="2368550"/>
          </a:xfrm>
          <a:prstGeom prst="rect">
            <a:avLst/>
          </a:prstGeom>
          <a:noFill/>
        </p:spPr>
        <p:txBody>
          <a:bodyPr wrap="square" rtlCol="0">
            <a:spAutoFit/>
          </a:bodyPr>
          <a:lstStyle/>
          <a:p>
            <a:pPr indent="406400" algn="just">
              <a:lnSpc>
                <a:spcPts val="2960"/>
              </a:lnSpc>
            </a:pP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为贯彻落实安徽省合肥市政府工作部署，进一步摸清合肥市高新技术企业数字化水平，特别是企业运营管理、研发管理及其数字化方面的痛难堵点，</a:t>
            </a:r>
            <a:r>
              <a:rPr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引导推动广大高企加速数字化转型步伐，</a:t>
            </a: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提升创新发展能力，充分发挥财税政策引领作用，</a:t>
            </a:r>
            <a:r>
              <a:rPr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全面提升高企运营管理、研发管理和数字化转型能力，</a:t>
            </a: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推动经济高质量发展。</a:t>
            </a:r>
            <a:r>
              <a:rPr lang="zh-CN"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合肥市科技局牵头开展了高企数字化诊断综合服务平台的建设工作。</a:t>
            </a:r>
          </a:p>
        </p:txBody>
      </p:sp>
      <p:sp>
        <p:nvSpPr>
          <p:cNvPr id="8" name="文本框 7"/>
          <p:cNvSpPr txBox="1"/>
          <p:nvPr/>
        </p:nvSpPr>
        <p:spPr>
          <a:xfrm>
            <a:off x="262890" y="3500120"/>
            <a:ext cx="6562090" cy="2306955"/>
          </a:xfrm>
          <a:prstGeom prst="rect">
            <a:avLst/>
          </a:prstGeom>
          <a:noFill/>
        </p:spPr>
        <p:txBody>
          <a:bodyPr wrap="square" rtlCol="0">
            <a:spAutoFit/>
          </a:bodyPr>
          <a:lstStyle/>
          <a:p>
            <a:pPr indent="457200" fontAlgn="auto">
              <a:lnSpc>
                <a:spcPct val="150000"/>
              </a:lnSpc>
            </a:pPr>
            <a:r>
              <a:rPr 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日，市科技局高新处发布《关于开展合肥市国家高企数字化诊断工作的通知</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正式启动</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全市</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高企数字化</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线上</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线下</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诊断</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工作，要求</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各县（市）区、开发区科技部门积极动员组织辖区内国家高企登录综合诊断服务平台，完成企业自我诊断填报，遴选出一批有代表性的企业开展线下诊断工作</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做好数字化转型顶层设计，提供解决方案和技术服务</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pic>
        <p:nvPicPr>
          <p:cNvPr id="6" name="图片 5"/>
          <p:cNvPicPr>
            <a:picLocks noChangeAspect="1"/>
          </p:cNvPicPr>
          <p:nvPr>
            <p:custDataLst>
              <p:tags r:id="rId3"/>
            </p:custDataLst>
          </p:nvPr>
        </p:nvPicPr>
        <p:blipFill>
          <a:blip r:embed="rId7"/>
          <a:stretch>
            <a:fillRect/>
          </a:stretch>
        </p:blipFill>
        <p:spPr>
          <a:xfrm>
            <a:off x="7040245" y="2225040"/>
            <a:ext cx="4414520" cy="275463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二、诊断方案概述</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68935" y="213360"/>
            <a:ext cx="4236085" cy="583565"/>
          </a:xfrm>
          <a:prstGeom prst="rect">
            <a:avLst/>
          </a:prstGeom>
          <a:noFill/>
        </p:spPr>
        <p:txBody>
          <a:bodyPr wrap="square" rtlCol="0">
            <a:spAutoFit/>
          </a:bodyPr>
          <a:lstStyle/>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诊断实施流程</a:t>
            </a: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custDataLst>
              <p:tags r:id="rId3"/>
            </p:custDataLst>
          </p:nvPr>
        </p:nvSpPr>
        <p:spPr>
          <a:xfrm>
            <a:off x="779780" y="3552190"/>
            <a:ext cx="2838450" cy="1568450"/>
          </a:xfrm>
          <a:prstGeom prst="rect">
            <a:avLst/>
          </a:prstGeom>
          <a:noFill/>
        </p:spPr>
        <p:txBody>
          <a:bodyPr wrap="square" rtlCol="0">
            <a:spAutoFit/>
          </a:bodyPr>
          <a:lstStyle/>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通过问卷填报，上传</a:t>
            </a: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佐证</a:t>
            </a: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材料等形式，完成自测，同时获得初步的诊断结果，明确企业数</a:t>
            </a: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字</a:t>
            </a: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化发展方向</a:t>
            </a:r>
          </a:p>
        </p:txBody>
      </p:sp>
      <p:sp>
        <p:nvSpPr>
          <p:cNvPr id="17" name="矩形 16"/>
          <p:cNvSpPr/>
          <p:nvPr>
            <p:custDataLst>
              <p:tags r:id="rId4"/>
            </p:custDataLst>
          </p:nvPr>
        </p:nvSpPr>
        <p:spPr>
          <a:xfrm flipV="1">
            <a:off x="593725"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custDataLst>
              <p:tags r:id="rId5"/>
            </p:custDataLst>
          </p:nvPr>
        </p:nvSpPr>
        <p:spPr>
          <a:xfrm>
            <a:off x="1254760" y="1463040"/>
            <a:ext cx="1939925" cy="460375"/>
          </a:xfrm>
          <a:prstGeom prst="rect">
            <a:avLst/>
          </a:prstGeom>
          <a:solidFill>
            <a:schemeClr val="bg1"/>
          </a:solid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企业自诊</a:t>
            </a:r>
          </a:p>
        </p:txBody>
      </p:sp>
      <p:sp>
        <p:nvSpPr>
          <p:cNvPr id="14" name="文本框 13"/>
          <p:cNvSpPr txBox="1"/>
          <p:nvPr>
            <p:custDataLst>
              <p:tags r:id="rId6"/>
            </p:custDataLst>
          </p:nvPr>
        </p:nvSpPr>
        <p:spPr>
          <a:xfrm>
            <a:off x="4676140" y="3552190"/>
            <a:ext cx="2838450" cy="1198880"/>
          </a:xfrm>
          <a:prstGeom prst="rect">
            <a:avLst/>
          </a:prstGeom>
          <a:noFill/>
        </p:spPr>
        <p:txBody>
          <a:bodyPr wrap="square" rtlCol="0">
            <a:spAutoFit/>
          </a:bodyPr>
          <a:lstStyle/>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不同行业、领域的专家针对企业自诊结果，在线开具良方以及可落地的优化建设方案</a:t>
            </a:r>
          </a:p>
        </p:txBody>
      </p:sp>
      <p:sp>
        <p:nvSpPr>
          <p:cNvPr id="15" name="矩形 14"/>
          <p:cNvSpPr/>
          <p:nvPr>
            <p:custDataLst>
              <p:tags r:id="rId7"/>
            </p:custDataLst>
          </p:nvPr>
        </p:nvSpPr>
        <p:spPr>
          <a:xfrm flipV="1">
            <a:off x="4490085"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8"/>
            </p:custDataLst>
          </p:nvPr>
        </p:nvSpPr>
        <p:spPr>
          <a:xfrm>
            <a:off x="5151120" y="1463040"/>
            <a:ext cx="1939925" cy="460375"/>
          </a:xfrm>
          <a:prstGeom prst="rect">
            <a:avLst/>
          </a:prstGeom>
          <a:solidFill>
            <a:schemeClr val="bg1"/>
          </a:solid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专家评估</a:t>
            </a:r>
          </a:p>
        </p:txBody>
      </p:sp>
      <p:sp>
        <p:nvSpPr>
          <p:cNvPr id="18" name="文本框 17"/>
          <p:cNvSpPr txBox="1"/>
          <p:nvPr>
            <p:custDataLst>
              <p:tags r:id="rId9"/>
            </p:custDataLst>
          </p:nvPr>
        </p:nvSpPr>
        <p:spPr>
          <a:xfrm>
            <a:off x="8565515" y="3576955"/>
            <a:ext cx="2838450" cy="1938020"/>
          </a:xfrm>
          <a:prstGeom prst="rect">
            <a:avLst/>
          </a:prstGeom>
          <a:noFill/>
        </p:spPr>
        <p:txBody>
          <a:bodyPr wrap="square" rtlCol="0">
            <a:spAutoFit/>
          </a:bodyPr>
          <a:lstStyle/>
          <a:p>
            <a:pPr>
              <a:lnSpc>
                <a:spcPct val="150000"/>
              </a:lnSpc>
            </a:pPr>
            <a:r>
              <a:rPr sz="1600" b="1">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专业诊断服务机构，通过现场调研、访谈、培训等多种形式为企业精准“把脉”，告诉企业“往哪走”“怎么走”，为企业数字化建设指明方向</a:t>
            </a:r>
          </a:p>
        </p:txBody>
      </p:sp>
      <p:sp>
        <p:nvSpPr>
          <p:cNvPr id="19" name="矩形 18"/>
          <p:cNvSpPr/>
          <p:nvPr>
            <p:custDataLst>
              <p:tags r:id="rId10"/>
            </p:custDataLst>
          </p:nvPr>
        </p:nvSpPr>
        <p:spPr>
          <a:xfrm flipV="1">
            <a:off x="8379460"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11"/>
            </p:custDataLst>
          </p:nvPr>
        </p:nvSpPr>
        <p:spPr>
          <a:xfrm>
            <a:off x="9040495" y="1463040"/>
            <a:ext cx="1939925" cy="460375"/>
          </a:xfrm>
          <a:prstGeom prst="rect">
            <a:avLst/>
          </a:prstGeom>
          <a:solidFill>
            <a:schemeClr val="bg1"/>
          </a:solid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机构服务</a:t>
            </a:r>
            <a:endParaRPr lang="zh-CN" altLang="en-US" sz="2400" b="1" u="heavy">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34" name="右箭头 33"/>
          <p:cNvSpPr/>
          <p:nvPr>
            <p:custDataLst>
              <p:tags r:id="rId12"/>
            </p:custDataLst>
          </p:nvPr>
        </p:nvSpPr>
        <p:spPr>
          <a:xfrm>
            <a:off x="3949700" y="365633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charset="-122"/>
              <a:ea typeface="汉仪雅酷黑 75W" panose="020B0804020202020204" charset="-122"/>
            </a:endParaRPr>
          </a:p>
        </p:txBody>
      </p:sp>
      <p:sp>
        <p:nvSpPr>
          <p:cNvPr id="21" name="右箭头 20"/>
          <p:cNvSpPr/>
          <p:nvPr>
            <p:custDataLst>
              <p:tags r:id="rId13"/>
            </p:custDataLst>
          </p:nvPr>
        </p:nvSpPr>
        <p:spPr>
          <a:xfrm>
            <a:off x="7813675" y="365633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charset="-122"/>
              <a:ea typeface="汉仪雅酷黑 75W" panose="020B0804020202020204" charset="-122"/>
            </a:endParaRPr>
          </a:p>
        </p:txBody>
      </p:sp>
      <p:pic>
        <p:nvPicPr>
          <p:cNvPr id="23" name="https://photo-static-api.fotomore.com/creative/vcg/veer/400/new/VCG41N523415189.jpg?uid=386&amp;timestamp=1703056127&amp;sign=2d76aee3939186f25edd8c22bf4a44ce" descr="templates\picture_hover\&amp;pky210_sjzg_VCG41N523415189&amp;"/>
          <p:cNvPicPr>
            <a:picLocks noChangeAspect="1"/>
          </p:cNvPicPr>
          <p:nvPr>
            <p:custDataLst>
              <p:tags r:id="rId14"/>
            </p:custDataLst>
          </p:nvPr>
        </p:nvPicPr>
        <p:blipFill>
          <a:blip r:embed="rId20"/>
          <a:srcRect t="19797"/>
          <a:stretch>
            <a:fillRect/>
          </a:stretch>
        </p:blipFill>
        <p:spPr>
          <a:xfrm>
            <a:off x="863600" y="2023745"/>
            <a:ext cx="2643505" cy="1404620"/>
          </a:xfrm>
          <a:prstGeom prst="rect">
            <a:avLst/>
          </a:prstGeom>
        </p:spPr>
      </p:pic>
      <p:pic>
        <p:nvPicPr>
          <p:cNvPr id="24" name="https://photo-static-api.fotomore.com/creative/vcg/400/new/VCG41N1328219921.jpg?uid=386&amp;timestamp=1703056205&amp;sign=c7d98b32af79429c1dff852c694c7191" descr="templates\picture_hover\&amp;pky310_sjzg_VCG41N1328219921&amp;"/>
          <p:cNvPicPr>
            <a:picLocks noChangeAspect="1"/>
          </p:cNvPicPr>
          <p:nvPr>
            <p:custDataLst>
              <p:tags r:id="rId15"/>
            </p:custDataLst>
          </p:nvPr>
        </p:nvPicPr>
        <p:blipFill>
          <a:blip r:embed="rId21"/>
          <a:stretch>
            <a:fillRect/>
          </a:stretch>
        </p:blipFill>
        <p:spPr>
          <a:xfrm>
            <a:off x="4707890" y="2023745"/>
            <a:ext cx="2719705" cy="1404620"/>
          </a:xfrm>
          <a:prstGeom prst="rect">
            <a:avLst/>
          </a:prstGeom>
        </p:spPr>
      </p:pic>
      <p:pic>
        <p:nvPicPr>
          <p:cNvPr id="101" name="图片 100"/>
          <p:cNvPicPr/>
          <p:nvPr>
            <p:custDataLst>
              <p:tags r:id="rId16"/>
            </p:custDataLst>
          </p:nvPr>
        </p:nvPicPr>
        <p:blipFill>
          <a:blip r:embed="rId22"/>
          <a:srcRect l="5736" t="13385"/>
          <a:stretch>
            <a:fillRect/>
          </a:stretch>
        </p:blipFill>
        <p:spPr>
          <a:xfrm>
            <a:off x="8608060" y="2023745"/>
            <a:ext cx="2734310" cy="1413510"/>
          </a:xfrm>
          <a:prstGeom prst="rect">
            <a:avLst/>
          </a:prstGeom>
          <a:noFill/>
          <a:ln w="9525">
            <a:noFill/>
          </a:ln>
        </p:spPr>
      </p:pic>
      <p:sp>
        <p:nvSpPr>
          <p:cNvPr id="55" name="文本框 54"/>
          <p:cNvSpPr txBox="1"/>
          <p:nvPr>
            <p:custDataLst>
              <p:tags r:id="rId17"/>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诊断实施流程</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68935" y="213360"/>
            <a:ext cx="4236085" cy="583565"/>
          </a:xfrm>
          <a:prstGeom prst="rect">
            <a:avLst/>
          </a:prstGeom>
          <a:noFill/>
        </p:spPr>
        <p:txBody>
          <a:bodyPr wrap="square" rtlCol="0">
            <a:spAutoFit/>
          </a:bodyPr>
          <a:lstStyle/>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诊断实施流程</a:t>
            </a: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custDataLst>
              <p:tags r:id="rId3"/>
            </p:custDataLst>
          </p:nvPr>
        </p:nvSpPr>
        <p:spPr>
          <a:xfrm>
            <a:off x="738505" y="3543935"/>
            <a:ext cx="2838450" cy="2306955"/>
          </a:xfrm>
          <a:prstGeom prst="rect">
            <a:avLst/>
          </a:prstGeom>
          <a:noFill/>
        </p:spPr>
        <p:txBody>
          <a:bodyPr wrap="square" rtlCol="0">
            <a:spAutoFit/>
          </a:bodyPr>
          <a:lstStyle/>
          <a:p>
            <a:pPr>
              <a:lnSpc>
                <a:spcPct val="150000"/>
              </a:lnSpc>
            </a:pPr>
            <a:r>
              <a:rPr lang="zh-CN"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监理单位对服务机构的诊断服务和结果进行全过程动态抽取、复核、调查等，严格把控服务质量，对不符合诊断服务标准的机构进行引导和指导，督导</a:t>
            </a:r>
            <a:r>
              <a:rPr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机构不断提升服务质量</a:t>
            </a:r>
            <a:endParaRPr lang="zh-CN"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7" name="矩形 16"/>
          <p:cNvSpPr/>
          <p:nvPr>
            <p:custDataLst>
              <p:tags r:id="rId4"/>
            </p:custDataLst>
          </p:nvPr>
        </p:nvSpPr>
        <p:spPr>
          <a:xfrm flipV="1">
            <a:off x="552450"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custDataLst>
              <p:tags r:id="rId5"/>
            </p:custDataLst>
          </p:nvPr>
        </p:nvSpPr>
        <p:spPr>
          <a:xfrm>
            <a:off x="1213485" y="1520825"/>
            <a:ext cx="1939925" cy="460375"/>
          </a:xfrm>
          <a:prstGeom prst="rect">
            <a:avLst/>
          </a:prstGeom>
          <a:solidFill>
            <a:schemeClr val="bg1"/>
          </a:solid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服务监管</a:t>
            </a:r>
          </a:p>
        </p:txBody>
      </p:sp>
      <p:sp>
        <p:nvSpPr>
          <p:cNvPr id="14" name="文本框 13"/>
          <p:cNvSpPr txBox="1"/>
          <p:nvPr>
            <p:custDataLst>
              <p:tags r:id="rId6"/>
            </p:custDataLst>
          </p:nvPr>
        </p:nvSpPr>
        <p:spPr>
          <a:xfrm>
            <a:off x="4634865" y="3527425"/>
            <a:ext cx="2838450" cy="1938020"/>
          </a:xfrm>
          <a:prstGeom prst="rect">
            <a:avLst/>
          </a:prstGeom>
          <a:noFill/>
        </p:spPr>
        <p:txBody>
          <a:bodyPr wrap="square" rtlCol="0">
            <a:spAutoFit/>
          </a:bodyPr>
          <a:lstStyle/>
          <a:p>
            <a:pPr>
              <a:lnSpc>
                <a:spcPct val="150000"/>
              </a:lnSpc>
            </a:pP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监理单位组织企业与第三方专家对服务机构的服务质量实施动态、科学的评价，帮助机构提升服务效率，助力市科技局完成年度验收任务</a:t>
            </a:r>
          </a:p>
        </p:txBody>
      </p:sp>
      <p:sp>
        <p:nvSpPr>
          <p:cNvPr id="15" name="矩形 14"/>
          <p:cNvSpPr/>
          <p:nvPr>
            <p:custDataLst>
              <p:tags r:id="rId7"/>
            </p:custDataLst>
          </p:nvPr>
        </p:nvSpPr>
        <p:spPr>
          <a:xfrm flipV="1">
            <a:off x="4448810"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8"/>
            </p:custDataLst>
          </p:nvPr>
        </p:nvSpPr>
        <p:spPr>
          <a:xfrm>
            <a:off x="5109845" y="1520825"/>
            <a:ext cx="1939925" cy="460375"/>
          </a:xfrm>
          <a:prstGeom prst="rect">
            <a:avLst/>
          </a:prstGeom>
          <a:solidFill>
            <a:schemeClr val="bg1"/>
          </a:solid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服务评价</a:t>
            </a:r>
          </a:p>
        </p:txBody>
      </p:sp>
      <p:sp>
        <p:nvSpPr>
          <p:cNvPr id="18" name="文本框 17"/>
          <p:cNvSpPr txBox="1"/>
          <p:nvPr>
            <p:custDataLst>
              <p:tags r:id="rId9"/>
            </p:custDataLst>
          </p:nvPr>
        </p:nvSpPr>
        <p:spPr>
          <a:xfrm>
            <a:off x="8524240" y="3519170"/>
            <a:ext cx="2838450" cy="1938020"/>
          </a:xfrm>
          <a:prstGeom prst="rect">
            <a:avLst/>
          </a:prstGeom>
          <a:noFill/>
        </p:spPr>
        <p:txBody>
          <a:bodyPr wrap="square" rtlCol="0">
            <a:spAutoFit/>
          </a:bodyPr>
          <a:lstStyle/>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依托诊断工作，帮助各级政府部门系统掌握所辖企业数字化发展现状，为政府因地制宜制定数字化转型政策提供决策依据</a:t>
            </a:r>
          </a:p>
        </p:txBody>
      </p:sp>
      <p:sp>
        <p:nvSpPr>
          <p:cNvPr id="19" name="矩形 18"/>
          <p:cNvSpPr/>
          <p:nvPr>
            <p:custDataLst>
              <p:tags r:id="rId10"/>
            </p:custDataLst>
          </p:nvPr>
        </p:nvSpPr>
        <p:spPr>
          <a:xfrm flipV="1">
            <a:off x="8338185"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11"/>
            </p:custDataLst>
          </p:nvPr>
        </p:nvSpPr>
        <p:spPr>
          <a:xfrm>
            <a:off x="8999220" y="1520825"/>
            <a:ext cx="1939925" cy="460375"/>
          </a:xfrm>
          <a:prstGeom prst="rect">
            <a:avLst/>
          </a:prstGeom>
          <a:solidFill>
            <a:schemeClr val="bg1"/>
          </a:solid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大数据应用</a:t>
            </a:r>
          </a:p>
        </p:txBody>
      </p:sp>
      <p:sp>
        <p:nvSpPr>
          <p:cNvPr id="34" name="右箭头 33"/>
          <p:cNvSpPr/>
          <p:nvPr>
            <p:custDataLst>
              <p:tags r:id="rId12"/>
            </p:custDataLst>
          </p:nvPr>
        </p:nvSpPr>
        <p:spPr>
          <a:xfrm>
            <a:off x="3908425" y="334010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charset="-122"/>
              <a:ea typeface="汉仪雅酷黑 75W" panose="020B0804020202020204" charset="-122"/>
            </a:endParaRPr>
          </a:p>
        </p:txBody>
      </p:sp>
      <p:sp>
        <p:nvSpPr>
          <p:cNvPr id="21" name="右箭头 20"/>
          <p:cNvSpPr/>
          <p:nvPr>
            <p:custDataLst>
              <p:tags r:id="rId13"/>
            </p:custDataLst>
          </p:nvPr>
        </p:nvSpPr>
        <p:spPr>
          <a:xfrm>
            <a:off x="7772400" y="334010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雅酷黑 75W" panose="020B0804020202020204" charset="-122"/>
              <a:ea typeface="汉仪雅酷黑 75W" panose="020B0804020202020204" charset="-122"/>
            </a:endParaRPr>
          </a:p>
        </p:txBody>
      </p:sp>
      <p:pic>
        <p:nvPicPr>
          <p:cNvPr id="102" name="图片 101"/>
          <p:cNvPicPr/>
          <p:nvPr>
            <p:custDataLst>
              <p:tags r:id="rId14"/>
            </p:custDataLst>
          </p:nvPr>
        </p:nvPicPr>
        <p:blipFill>
          <a:blip r:embed="rId20"/>
          <a:srcRect t="15348"/>
          <a:stretch>
            <a:fillRect/>
          </a:stretch>
        </p:blipFill>
        <p:spPr>
          <a:xfrm>
            <a:off x="699770" y="2002155"/>
            <a:ext cx="2822575" cy="1337945"/>
          </a:xfrm>
          <a:prstGeom prst="rect">
            <a:avLst/>
          </a:prstGeom>
          <a:noFill/>
          <a:ln w="9525">
            <a:noFill/>
          </a:ln>
        </p:spPr>
      </p:pic>
      <p:pic>
        <p:nvPicPr>
          <p:cNvPr id="2" name="图片 1"/>
          <p:cNvPicPr>
            <a:picLocks noChangeAspect="1"/>
          </p:cNvPicPr>
          <p:nvPr>
            <p:custDataLst>
              <p:tags r:id="rId15"/>
            </p:custDataLst>
          </p:nvPr>
        </p:nvPicPr>
        <p:blipFill>
          <a:blip r:embed="rId21"/>
          <a:srcRect t="7514" b="14740"/>
          <a:stretch>
            <a:fillRect/>
          </a:stretch>
        </p:blipFill>
        <p:spPr>
          <a:xfrm>
            <a:off x="4660265" y="2002155"/>
            <a:ext cx="2797810" cy="1366520"/>
          </a:xfrm>
          <a:prstGeom prst="rect">
            <a:avLst/>
          </a:prstGeom>
        </p:spPr>
      </p:pic>
      <p:pic>
        <p:nvPicPr>
          <p:cNvPr id="4" name="图片 3"/>
          <p:cNvPicPr>
            <a:picLocks noChangeAspect="1"/>
          </p:cNvPicPr>
          <p:nvPr>
            <p:custDataLst>
              <p:tags r:id="rId16"/>
            </p:custDataLst>
          </p:nvPr>
        </p:nvPicPr>
        <p:blipFill>
          <a:blip r:embed="rId22"/>
          <a:srcRect t="10801" b="12177"/>
          <a:stretch>
            <a:fillRect/>
          </a:stretch>
        </p:blipFill>
        <p:spPr>
          <a:xfrm>
            <a:off x="8541385" y="2002155"/>
            <a:ext cx="2787650" cy="1339850"/>
          </a:xfrm>
          <a:prstGeom prst="rect">
            <a:avLst/>
          </a:prstGeom>
        </p:spPr>
      </p:pic>
      <p:sp>
        <p:nvSpPr>
          <p:cNvPr id="55" name="文本框 54"/>
          <p:cNvSpPr txBox="1"/>
          <p:nvPr>
            <p:custDataLst>
              <p:tags r:id="rId17"/>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诊断实施流程</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68935" y="213360"/>
            <a:ext cx="5866765" cy="583565"/>
          </a:xfrm>
          <a:prstGeom prst="rect">
            <a:avLst/>
          </a:prstGeom>
          <a:noFill/>
        </p:spPr>
        <p:txBody>
          <a:bodyPr wrap="square" rtlCol="0">
            <a:spAutoFit/>
          </a:bodyPr>
          <a:lstStyle/>
          <a:p>
            <a:pPr algn="l"/>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企业数字化能力评估标准</a:t>
            </a: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custDataLst>
              <p:tags r:id="rId3"/>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企业数字化评估标准</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3" name="椭圆 262"/>
          <p:cNvSpPr/>
          <p:nvPr>
            <p:custDataLst>
              <p:tags r:id="rId4"/>
            </p:custDataLst>
          </p:nvPr>
        </p:nvSpPr>
        <p:spPr>
          <a:xfrm>
            <a:off x="2522220" y="3675063"/>
            <a:ext cx="7148335" cy="1870167"/>
          </a:xfrm>
          <a:prstGeom prst="ellipse">
            <a:avLst/>
          </a:prstGeom>
          <a:gradFill flip="none" rotWithShape="1">
            <a:gsLst>
              <a:gs pos="100000">
                <a:schemeClr val="accent1">
                  <a:alpha val="10000"/>
                </a:schemeClr>
              </a:gs>
              <a:gs pos="25000">
                <a:schemeClr val="accent1">
                  <a:alpha val="0"/>
                </a:schemeClr>
              </a:gs>
            </a:gsLst>
            <a:path path="circle">
              <a:fillToRect l="50000" t="50000" r="50000" b="50000"/>
            </a:path>
            <a:tileRect/>
          </a:gra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4" name="椭圆 263"/>
          <p:cNvSpPr/>
          <p:nvPr>
            <p:custDataLst>
              <p:tags r:id="rId5"/>
            </p:custDataLst>
          </p:nvPr>
        </p:nvSpPr>
        <p:spPr>
          <a:xfrm>
            <a:off x="3350260" y="3753168"/>
            <a:ext cx="5419759" cy="1606034"/>
          </a:xfrm>
          <a:prstGeom prst="ellipse">
            <a:avLst/>
          </a:prstGeom>
          <a:gradFill flip="none" rotWithShape="1">
            <a:gsLst>
              <a:gs pos="100000">
                <a:schemeClr val="accent1">
                  <a:alpha val="10000"/>
                </a:schemeClr>
              </a:gs>
              <a:gs pos="25000">
                <a:schemeClr val="accent1">
                  <a:alpha val="0"/>
                </a:schemeClr>
              </a:gs>
            </a:gsLst>
            <a:path path="circle">
              <a:fillToRect l="50000" t="50000" r="50000" b="50000"/>
            </a:path>
            <a:tileRect/>
          </a:gradFill>
          <a:ln w="12700" cap="flat" cmpd="sng" algn="ctr">
            <a:solidFill>
              <a:schemeClr val="accent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5" name="椭圆 264"/>
          <p:cNvSpPr/>
          <p:nvPr>
            <p:custDataLst>
              <p:tags r:id="rId6"/>
            </p:custDataLst>
          </p:nvPr>
        </p:nvSpPr>
        <p:spPr>
          <a:xfrm>
            <a:off x="4125595" y="3983038"/>
            <a:ext cx="3868215" cy="1146266"/>
          </a:xfrm>
          <a:prstGeom prst="ellipse">
            <a:avLst/>
          </a:prstGeom>
          <a:gradFill flip="none" rotWithShape="1">
            <a:gsLst>
              <a:gs pos="100000">
                <a:schemeClr val="accent1">
                  <a:alpha val="20000"/>
                </a:schemeClr>
              </a:gs>
              <a:gs pos="0">
                <a:schemeClr val="accent1">
                  <a:alpha val="0"/>
                </a:scheme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6" name="椭圆 265"/>
          <p:cNvSpPr/>
          <p:nvPr>
            <p:custDataLst>
              <p:tags r:id="rId7"/>
            </p:custDataLst>
          </p:nvPr>
        </p:nvSpPr>
        <p:spPr>
          <a:xfrm>
            <a:off x="4780915" y="4177348"/>
            <a:ext cx="2557332" cy="757813"/>
          </a:xfrm>
          <a:prstGeom prst="ellipse">
            <a:avLst/>
          </a:prstGeom>
          <a:gradFill flip="none" rotWithShape="1">
            <a:gsLst>
              <a:gs pos="100000">
                <a:schemeClr val="accent1">
                  <a:alpha val="20000"/>
                </a:schemeClr>
              </a:gs>
              <a:gs pos="0">
                <a:schemeClr val="accent1">
                  <a:alpha val="0"/>
                </a:schemeClr>
              </a:gs>
            </a:gsLst>
            <a:path path="circle">
              <a:fillToRect l="50000" t="50000" r="50000" b="50000"/>
            </a:path>
            <a:tileRect/>
          </a:gradFill>
          <a:ln w="12700" cap="flat" cmpd="sng" algn="ctr">
            <a:solidFill>
              <a:schemeClr val="accent1">
                <a:alpha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7" name="椭圆 266"/>
          <p:cNvSpPr/>
          <p:nvPr>
            <p:custDataLst>
              <p:tags r:id="rId8"/>
            </p:custDataLst>
          </p:nvPr>
        </p:nvSpPr>
        <p:spPr>
          <a:xfrm>
            <a:off x="5452745" y="4376103"/>
            <a:ext cx="1470990" cy="435898"/>
          </a:xfrm>
          <a:prstGeom prst="ellipse">
            <a:avLst/>
          </a:prstGeom>
          <a:solidFill>
            <a:schemeClr val="accent1">
              <a:alpha val="40000"/>
            </a:schemeClr>
          </a:solidFill>
          <a:ln w="12700" cap="flat" cmpd="sng" algn="ctr">
            <a:noFill/>
            <a:prstDash val="solid"/>
            <a:miter lim="800000"/>
          </a:ln>
          <a:effectLst>
            <a:softEdge rad="1143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68" name="直接连接符 267"/>
          <p:cNvCxnSpPr/>
          <p:nvPr>
            <p:custDataLst>
              <p:tags r:id="rId9"/>
            </p:custDataLst>
          </p:nvPr>
        </p:nvCxnSpPr>
        <p:spPr>
          <a:xfrm>
            <a:off x="2964815" y="4303713"/>
            <a:ext cx="0" cy="823410"/>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69" name="椭圆 268"/>
          <p:cNvSpPr/>
          <p:nvPr>
            <p:custDataLst>
              <p:tags r:id="rId10"/>
            </p:custDataLst>
          </p:nvPr>
        </p:nvSpPr>
        <p:spPr>
          <a:xfrm flipV="1">
            <a:off x="2875915" y="4122738"/>
            <a:ext cx="169912" cy="169905"/>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0" name="椭圆 269"/>
          <p:cNvSpPr/>
          <p:nvPr>
            <p:custDataLst>
              <p:tags r:id="rId11"/>
            </p:custDataLst>
          </p:nvPr>
        </p:nvSpPr>
        <p:spPr>
          <a:xfrm flipV="1">
            <a:off x="2916555" y="4164013"/>
            <a:ext cx="88037" cy="88033"/>
          </a:xfrm>
          <a:prstGeom prst="ellipse">
            <a:avLst/>
          </a:prstGeom>
          <a:solidFill>
            <a:schemeClr val="accent1"/>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1" name="椭圆 270"/>
          <p:cNvSpPr/>
          <p:nvPr>
            <p:custDataLst>
              <p:tags r:id="rId12"/>
            </p:custDataLst>
          </p:nvPr>
        </p:nvSpPr>
        <p:spPr>
          <a:xfrm flipV="1">
            <a:off x="7742555" y="3331528"/>
            <a:ext cx="102285" cy="102282"/>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72" name="直接连接符 271"/>
          <p:cNvCxnSpPr/>
          <p:nvPr>
            <p:custDataLst>
              <p:tags r:id="rId13"/>
            </p:custDataLst>
          </p:nvPr>
        </p:nvCxnSpPr>
        <p:spPr>
          <a:xfrm>
            <a:off x="7793990" y="3443288"/>
            <a:ext cx="0" cy="1870167"/>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74" name="直接连接符 273"/>
          <p:cNvCxnSpPr/>
          <p:nvPr>
            <p:custDataLst>
              <p:tags r:id="rId14"/>
            </p:custDataLst>
          </p:nvPr>
        </p:nvCxnSpPr>
        <p:spPr>
          <a:xfrm>
            <a:off x="4260215" y="3617278"/>
            <a:ext cx="0" cy="98819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75" name="直接连接符 274"/>
          <p:cNvCxnSpPr/>
          <p:nvPr>
            <p:custDataLst>
              <p:tags r:id="rId15"/>
            </p:custDataLst>
          </p:nvPr>
        </p:nvCxnSpPr>
        <p:spPr>
          <a:xfrm>
            <a:off x="7105015" y="3313748"/>
            <a:ext cx="0" cy="823410"/>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76" name="椭圆 275"/>
          <p:cNvSpPr/>
          <p:nvPr>
            <p:custDataLst>
              <p:tags r:id="rId16"/>
            </p:custDataLst>
          </p:nvPr>
        </p:nvSpPr>
        <p:spPr>
          <a:xfrm flipV="1">
            <a:off x="7016115" y="3132773"/>
            <a:ext cx="169912" cy="169905"/>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7" name="椭圆 276"/>
          <p:cNvSpPr/>
          <p:nvPr>
            <p:custDataLst>
              <p:tags r:id="rId17"/>
            </p:custDataLst>
          </p:nvPr>
        </p:nvSpPr>
        <p:spPr>
          <a:xfrm flipV="1">
            <a:off x="7056755" y="3174048"/>
            <a:ext cx="88037" cy="88033"/>
          </a:xfrm>
          <a:prstGeom prst="ellipse">
            <a:avLst/>
          </a:prstGeom>
          <a:solidFill>
            <a:schemeClr val="accent1"/>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8" name="椭圆 277"/>
          <p:cNvSpPr/>
          <p:nvPr>
            <p:custDataLst>
              <p:tags r:id="rId18"/>
            </p:custDataLst>
          </p:nvPr>
        </p:nvSpPr>
        <p:spPr>
          <a:xfrm flipV="1">
            <a:off x="3828415" y="3969068"/>
            <a:ext cx="102285" cy="102282"/>
          </a:xfrm>
          <a:prstGeom prst="ellipse">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79" name="直接连接符 278"/>
          <p:cNvCxnSpPr/>
          <p:nvPr>
            <p:custDataLst>
              <p:tags r:id="rId19"/>
            </p:custDataLst>
          </p:nvPr>
        </p:nvCxnSpPr>
        <p:spPr>
          <a:xfrm>
            <a:off x="3879850" y="4080828"/>
            <a:ext cx="0" cy="108137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81" name="直接连接符 280"/>
          <p:cNvCxnSpPr/>
          <p:nvPr>
            <p:custDataLst>
              <p:tags r:id="rId20"/>
            </p:custDataLst>
          </p:nvPr>
        </p:nvCxnSpPr>
        <p:spPr>
          <a:xfrm>
            <a:off x="8590915" y="4482783"/>
            <a:ext cx="0" cy="40118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83" name="直接连接符 282"/>
          <p:cNvCxnSpPr/>
          <p:nvPr>
            <p:custDataLst>
              <p:tags r:id="rId21"/>
            </p:custDataLst>
          </p:nvPr>
        </p:nvCxnSpPr>
        <p:spPr>
          <a:xfrm>
            <a:off x="5141595" y="4869498"/>
            <a:ext cx="0" cy="701994"/>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87" name="任意多边形: 形状 286"/>
          <p:cNvSpPr/>
          <p:nvPr>
            <p:custDataLst>
              <p:tags r:id="rId22"/>
            </p:custDataLst>
          </p:nvPr>
        </p:nvSpPr>
        <p:spPr>
          <a:xfrm>
            <a:off x="5443855" y="3280728"/>
            <a:ext cx="1305029" cy="1305035"/>
          </a:xfrm>
          <a:custGeom>
            <a:avLst/>
            <a:gdLst>
              <a:gd name="connsiteX0" fmla="*/ 216236 w 216800"/>
              <a:gd name="connsiteY0" fmla="*/ 137858 h 216801"/>
              <a:gd name="connsiteX1" fmla="*/ 216004 w 216800"/>
              <a:gd name="connsiteY1" fmla="*/ 144612 h 216801"/>
              <a:gd name="connsiteX2" fmla="*/ 213679 w 216800"/>
              <a:gd name="connsiteY2" fmla="*/ 152646 h 216801"/>
              <a:gd name="connsiteX3" fmla="*/ 209726 w 216800"/>
              <a:gd name="connsiteY3" fmla="*/ 159981 h 216801"/>
              <a:gd name="connsiteX4" fmla="*/ 204611 w 216800"/>
              <a:gd name="connsiteY4" fmla="*/ 164638 h 216801"/>
              <a:gd name="connsiteX5" fmla="*/ 199728 w 216800"/>
              <a:gd name="connsiteY5" fmla="*/ 166036 h 216801"/>
              <a:gd name="connsiteX6" fmla="*/ 195078 w 216800"/>
              <a:gd name="connsiteY6" fmla="*/ 165104 h 216801"/>
              <a:gd name="connsiteX7" fmla="*/ 189265 w 216800"/>
              <a:gd name="connsiteY7" fmla="*/ 163823 h 216801"/>
              <a:gd name="connsiteX8" fmla="*/ 182173 w 216800"/>
              <a:gd name="connsiteY8" fmla="*/ 163590 h 216801"/>
              <a:gd name="connsiteX9" fmla="*/ 174966 w 216800"/>
              <a:gd name="connsiteY9" fmla="*/ 165104 h 216801"/>
              <a:gd name="connsiteX10" fmla="*/ 168804 w 216800"/>
              <a:gd name="connsiteY10" fmla="*/ 169063 h 216801"/>
              <a:gd name="connsiteX11" fmla="*/ 162293 w 216800"/>
              <a:gd name="connsiteY11" fmla="*/ 182336 h 216801"/>
              <a:gd name="connsiteX12" fmla="*/ 164386 w 216800"/>
              <a:gd name="connsiteY12" fmla="*/ 196542 h 216801"/>
              <a:gd name="connsiteX13" fmla="*/ 163688 w 216800"/>
              <a:gd name="connsiteY13" fmla="*/ 205856 h 216801"/>
              <a:gd name="connsiteX14" fmla="*/ 159271 w 216800"/>
              <a:gd name="connsiteY14" fmla="*/ 209698 h 216801"/>
              <a:gd name="connsiteX15" fmla="*/ 152644 w 216800"/>
              <a:gd name="connsiteY15" fmla="*/ 213307 h 216801"/>
              <a:gd name="connsiteX16" fmla="*/ 145087 w 216800"/>
              <a:gd name="connsiteY16" fmla="*/ 215870 h 216801"/>
              <a:gd name="connsiteX17" fmla="*/ 138112 w 216800"/>
              <a:gd name="connsiteY17" fmla="*/ 216802 h 216801"/>
              <a:gd name="connsiteX18" fmla="*/ 134159 w 216800"/>
              <a:gd name="connsiteY18" fmla="*/ 215171 h 216801"/>
              <a:gd name="connsiteX19" fmla="*/ 131602 w 216800"/>
              <a:gd name="connsiteY19" fmla="*/ 211679 h 216801"/>
              <a:gd name="connsiteX20" fmla="*/ 131369 w 216800"/>
              <a:gd name="connsiteY20" fmla="*/ 211679 h 216801"/>
              <a:gd name="connsiteX21" fmla="*/ 122650 w 216800"/>
              <a:gd name="connsiteY21" fmla="*/ 199219 h 216801"/>
              <a:gd name="connsiteX22" fmla="*/ 108350 w 216800"/>
              <a:gd name="connsiteY22" fmla="*/ 193979 h 216801"/>
              <a:gd name="connsiteX23" fmla="*/ 94051 w 216800"/>
              <a:gd name="connsiteY23" fmla="*/ 199219 h 216801"/>
              <a:gd name="connsiteX24" fmla="*/ 85099 w 216800"/>
              <a:gd name="connsiteY24" fmla="*/ 211444 h 216801"/>
              <a:gd name="connsiteX25" fmla="*/ 81611 w 216800"/>
              <a:gd name="connsiteY25" fmla="*/ 215520 h 216801"/>
              <a:gd name="connsiteX26" fmla="*/ 76496 w 216800"/>
              <a:gd name="connsiteY26" fmla="*/ 216802 h 216801"/>
              <a:gd name="connsiteX27" fmla="*/ 69172 w 216800"/>
              <a:gd name="connsiteY27" fmla="*/ 215636 h 216801"/>
              <a:gd name="connsiteX28" fmla="*/ 61034 w 216800"/>
              <a:gd name="connsiteY28" fmla="*/ 212725 h 216801"/>
              <a:gd name="connsiteX29" fmla="*/ 53710 w 216800"/>
              <a:gd name="connsiteY29" fmla="*/ 208651 h 216801"/>
              <a:gd name="connsiteX30" fmla="*/ 48827 w 216800"/>
              <a:gd name="connsiteY30" fmla="*/ 203993 h 216801"/>
              <a:gd name="connsiteX31" fmla="*/ 47548 w 216800"/>
              <a:gd name="connsiteY31" fmla="*/ 200151 h 216801"/>
              <a:gd name="connsiteX32" fmla="*/ 49292 w 216800"/>
              <a:gd name="connsiteY32" fmla="*/ 193979 h 216801"/>
              <a:gd name="connsiteX33" fmla="*/ 51268 w 216800"/>
              <a:gd name="connsiteY33" fmla="*/ 181754 h 216801"/>
              <a:gd name="connsiteX34" fmla="*/ 45339 w 216800"/>
              <a:gd name="connsiteY34" fmla="*/ 169063 h 216801"/>
              <a:gd name="connsiteX35" fmla="*/ 37434 w 216800"/>
              <a:gd name="connsiteY35" fmla="*/ 164522 h 216801"/>
              <a:gd name="connsiteX36" fmla="*/ 28598 w 216800"/>
              <a:gd name="connsiteY36" fmla="*/ 163707 h 216801"/>
              <a:gd name="connsiteX37" fmla="*/ 18600 w 216800"/>
              <a:gd name="connsiteY37" fmla="*/ 165570 h 216801"/>
              <a:gd name="connsiteX38" fmla="*/ 12090 w 216800"/>
              <a:gd name="connsiteY38" fmla="*/ 165104 h 216801"/>
              <a:gd name="connsiteX39" fmla="*/ 7323 w 216800"/>
              <a:gd name="connsiteY39" fmla="*/ 160796 h 216801"/>
              <a:gd name="connsiteX40" fmla="*/ 3371 w 216800"/>
              <a:gd name="connsiteY40" fmla="*/ 153344 h 216801"/>
              <a:gd name="connsiteX41" fmla="*/ 696 w 216800"/>
              <a:gd name="connsiteY41" fmla="*/ 144961 h 216801"/>
              <a:gd name="connsiteX42" fmla="*/ 231 w 216800"/>
              <a:gd name="connsiteY42" fmla="*/ 137858 h 216801"/>
              <a:gd name="connsiteX43" fmla="*/ 4882 w 216800"/>
              <a:gd name="connsiteY43" fmla="*/ 131338 h 216801"/>
              <a:gd name="connsiteX44" fmla="*/ 17437 w 216800"/>
              <a:gd name="connsiteY44" fmla="*/ 122140 h 216801"/>
              <a:gd name="connsiteX45" fmla="*/ 23018 w 216800"/>
              <a:gd name="connsiteY45" fmla="*/ 107818 h 216801"/>
              <a:gd name="connsiteX46" fmla="*/ 17437 w 216800"/>
              <a:gd name="connsiteY46" fmla="*/ 93613 h 216801"/>
              <a:gd name="connsiteX47" fmla="*/ 4882 w 216800"/>
              <a:gd name="connsiteY47" fmla="*/ 84764 h 216801"/>
              <a:gd name="connsiteX48" fmla="*/ 1394 w 216800"/>
              <a:gd name="connsiteY48" fmla="*/ 81388 h 216801"/>
              <a:gd name="connsiteX49" fmla="*/ -1 w 216800"/>
              <a:gd name="connsiteY49" fmla="*/ 75915 h 216801"/>
              <a:gd name="connsiteX50" fmla="*/ 929 w 216800"/>
              <a:gd name="connsiteY50" fmla="*/ 69162 h 216801"/>
              <a:gd name="connsiteX51" fmla="*/ 3371 w 216800"/>
              <a:gd name="connsiteY51" fmla="*/ 61943 h 216801"/>
              <a:gd name="connsiteX52" fmla="*/ 6858 w 216800"/>
              <a:gd name="connsiteY52" fmla="*/ 55539 h 216801"/>
              <a:gd name="connsiteX53" fmla="*/ 11160 w 216800"/>
              <a:gd name="connsiteY53" fmla="*/ 51231 h 216801"/>
              <a:gd name="connsiteX54" fmla="*/ 14764 w 216800"/>
              <a:gd name="connsiteY54" fmla="*/ 50300 h 216801"/>
              <a:gd name="connsiteX55" fmla="*/ 18600 w 216800"/>
              <a:gd name="connsiteY55" fmla="*/ 51231 h 216801"/>
              <a:gd name="connsiteX56" fmla="*/ 33132 w 216800"/>
              <a:gd name="connsiteY56" fmla="*/ 52978 h 216801"/>
              <a:gd name="connsiteX57" fmla="*/ 46502 w 216800"/>
              <a:gd name="connsiteY57" fmla="*/ 46341 h 216801"/>
              <a:gd name="connsiteX58" fmla="*/ 50571 w 216800"/>
              <a:gd name="connsiteY58" fmla="*/ 39471 h 216801"/>
              <a:gd name="connsiteX59" fmla="*/ 52198 w 216800"/>
              <a:gd name="connsiteY59" fmla="*/ 31437 h 216801"/>
              <a:gd name="connsiteX60" fmla="*/ 52198 w 216800"/>
              <a:gd name="connsiteY60" fmla="*/ 24218 h 216801"/>
              <a:gd name="connsiteX61" fmla="*/ 51617 w 216800"/>
              <a:gd name="connsiteY61" fmla="*/ 19561 h 216801"/>
              <a:gd name="connsiteX62" fmla="*/ 50803 w 216800"/>
              <a:gd name="connsiteY62" fmla="*/ 16301 h 216801"/>
              <a:gd name="connsiteX63" fmla="*/ 51152 w 216800"/>
              <a:gd name="connsiteY63" fmla="*/ 13041 h 216801"/>
              <a:gd name="connsiteX64" fmla="*/ 56151 w 216800"/>
              <a:gd name="connsiteY64" fmla="*/ 7335 h 216801"/>
              <a:gd name="connsiteX65" fmla="*/ 63940 w 216800"/>
              <a:gd name="connsiteY65" fmla="*/ 3260 h 216801"/>
              <a:gd name="connsiteX66" fmla="*/ 72078 w 216800"/>
              <a:gd name="connsiteY66" fmla="*/ 815 h 216801"/>
              <a:gd name="connsiteX67" fmla="*/ 78356 w 216800"/>
              <a:gd name="connsiteY67" fmla="*/ 0 h 216801"/>
              <a:gd name="connsiteX68" fmla="*/ 83123 w 216800"/>
              <a:gd name="connsiteY68" fmla="*/ 1980 h 216801"/>
              <a:gd name="connsiteX69" fmla="*/ 85564 w 216800"/>
              <a:gd name="connsiteY69" fmla="*/ 6055 h 216801"/>
              <a:gd name="connsiteX70" fmla="*/ 93934 w 216800"/>
              <a:gd name="connsiteY70" fmla="*/ 17116 h 216801"/>
              <a:gd name="connsiteX71" fmla="*/ 107653 w 216800"/>
              <a:gd name="connsiteY71" fmla="*/ 21890 h 216801"/>
              <a:gd name="connsiteX72" fmla="*/ 122069 w 216800"/>
              <a:gd name="connsiteY72" fmla="*/ 17349 h 216801"/>
              <a:gd name="connsiteX73" fmla="*/ 130904 w 216800"/>
              <a:gd name="connsiteY73" fmla="*/ 5822 h 216801"/>
              <a:gd name="connsiteX74" fmla="*/ 133811 w 216800"/>
              <a:gd name="connsiteY74" fmla="*/ 1980 h 216801"/>
              <a:gd name="connsiteX75" fmla="*/ 137879 w 216800"/>
              <a:gd name="connsiteY75" fmla="*/ 0 h 216801"/>
              <a:gd name="connsiteX76" fmla="*/ 144971 w 216800"/>
              <a:gd name="connsiteY76" fmla="*/ 931 h 216801"/>
              <a:gd name="connsiteX77" fmla="*/ 152528 w 216800"/>
              <a:gd name="connsiteY77" fmla="*/ 3493 h 216801"/>
              <a:gd name="connsiteX78" fmla="*/ 159387 w 216800"/>
              <a:gd name="connsiteY78" fmla="*/ 7685 h 216801"/>
              <a:gd name="connsiteX79" fmla="*/ 164386 w 216800"/>
              <a:gd name="connsiteY79" fmla="*/ 13273 h 216801"/>
              <a:gd name="connsiteX80" fmla="*/ 165083 w 216800"/>
              <a:gd name="connsiteY80" fmla="*/ 17349 h 216801"/>
              <a:gd name="connsiteX81" fmla="*/ 164153 w 216800"/>
              <a:gd name="connsiteY81" fmla="*/ 20493 h 216801"/>
              <a:gd name="connsiteX82" fmla="*/ 162293 w 216800"/>
              <a:gd name="connsiteY82" fmla="*/ 34697 h 216801"/>
              <a:gd name="connsiteX83" fmla="*/ 169036 w 216800"/>
              <a:gd name="connsiteY83" fmla="*/ 47738 h 216801"/>
              <a:gd name="connsiteX84" fmla="*/ 182755 w 216800"/>
              <a:gd name="connsiteY84" fmla="*/ 53909 h 216801"/>
              <a:gd name="connsiteX85" fmla="*/ 197869 w 216800"/>
              <a:gd name="connsiteY85" fmla="*/ 51231 h 216801"/>
              <a:gd name="connsiteX86" fmla="*/ 202402 w 216800"/>
              <a:gd name="connsiteY86" fmla="*/ 50300 h 216801"/>
              <a:gd name="connsiteX87" fmla="*/ 206935 w 216800"/>
              <a:gd name="connsiteY87" fmla="*/ 52395 h 216801"/>
              <a:gd name="connsiteX88" fmla="*/ 213097 w 216800"/>
              <a:gd name="connsiteY88" fmla="*/ 62292 h 216801"/>
              <a:gd name="connsiteX89" fmla="*/ 216701 w 216800"/>
              <a:gd name="connsiteY89" fmla="*/ 75682 h 216801"/>
              <a:gd name="connsiteX90" fmla="*/ 215424 w 216800"/>
              <a:gd name="connsiteY90" fmla="*/ 81853 h 216801"/>
              <a:gd name="connsiteX91" fmla="*/ 211818 w 216800"/>
              <a:gd name="connsiteY91" fmla="*/ 84764 h 216801"/>
              <a:gd name="connsiteX92" fmla="*/ 199496 w 216800"/>
              <a:gd name="connsiteY92" fmla="*/ 93730 h 216801"/>
              <a:gd name="connsiteX93" fmla="*/ 194380 w 216800"/>
              <a:gd name="connsiteY93" fmla="*/ 108284 h 216801"/>
              <a:gd name="connsiteX94" fmla="*/ 198681 w 216800"/>
              <a:gd name="connsiteY94" fmla="*/ 122140 h 216801"/>
              <a:gd name="connsiteX95" fmla="*/ 209959 w 216800"/>
              <a:gd name="connsiteY95" fmla="*/ 130639 h 216801"/>
              <a:gd name="connsiteX96" fmla="*/ 212748 w 216800"/>
              <a:gd name="connsiteY96" fmla="*/ 132502 h 216801"/>
              <a:gd name="connsiteX97" fmla="*/ 216236 w 216800"/>
              <a:gd name="connsiteY97" fmla="*/ 137858 h 216801"/>
              <a:gd name="connsiteX98" fmla="*/ 108118 w 216800"/>
              <a:gd name="connsiteY98" fmla="*/ 158816 h 216801"/>
              <a:gd name="connsiteX99" fmla="*/ 127881 w 216800"/>
              <a:gd name="connsiteY99" fmla="*/ 154858 h 216801"/>
              <a:gd name="connsiteX100" fmla="*/ 144041 w 216800"/>
              <a:gd name="connsiteY100" fmla="*/ 143913 h 216801"/>
              <a:gd name="connsiteX101" fmla="*/ 154853 w 216800"/>
              <a:gd name="connsiteY101" fmla="*/ 127729 h 216801"/>
              <a:gd name="connsiteX102" fmla="*/ 158805 w 216800"/>
              <a:gd name="connsiteY102" fmla="*/ 108051 h 216801"/>
              <a:gd name="connsiteX103" fmla="*/ 154853 w 216800"/>
              <a:gd name="connsiteY103" fmla="*/ 88374 h 216801"/>
              <a:gd name="connsiteX104" fmla="*/ 144041 w 216800"/>
              <a:gd name="connsiteY104" fmla="*/ 72306 h 216801"/>
              <a:gd name="connsiteX105" fmla="*/ 127881 w 216800"/>
              <a:gd name="connsiteY105" fmla="*/ 61477 h 216801"/>
              <a:gd name="connsiteX106" fmla="*/ 108118 w 216800"/>
              <a:gd name="connsiteY106" fmla="*/ 57519 h 216801"/>
              <a:gd name="connsiteX107" fmla="*/ 88470 w 216800"/>
              <a:gd name="connsiteY107" fmla="*/ 61477 h 216801"/>
              <a:gd name="connsiteX108" fmla="*/ 72427 w 216800"/>
              <a:gd name="connsiteY108" fmla="*/ 72306 h 216801"/>
              <a:gd name="connsiteX109" fmla="*/ 61615 w 216800"/>
              <a:gd name="connsiteY109" fmla="*/ 88374 h 216801"/>
              <a:gd name="connsiteX110" fmla="*/ 57662 w 216800"/>
              <a:gd name="connsiteY110" fmla="*/ 108051 h 216801"/>
              <a:gd name="connsiteX111" fmla="*/ 61615 w 216800"/>
              <a:gd name="connsiteY111" fmla="*/ 127729 h 216801"/>
              <a:gd name="connsiteX112" fmla="*/ 72427 w 216800"/>
              <a:gd name="connsiteY112" fmla="*/ 143913 h 216801"/>
              <a:gd name="connsiteX113" fmla="*/ 88470 w 216800"/>
              <a:gd name="connsiteY113" fmla="*/ 154858 h 216801"/>
              <a:gd name="connsiteX114" fmla="*/ 108118 w 216800"/>
              <a:gd name="connsiteY114" fmla="*/ 158816 h 2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16800" h="216801">
                <a:moveTo>
                  <a:pt x="216236" y="137858"/>
                </a:moveTo>
                <a:cubicBezTo>
                  <a:pt x="216547" y="139721"/>
                  <a:pt x="216471" y="141972"/>
                  <a:pt x="216004" y="144612"/>
                </a:cubicBezTo>
                <a:cubicBezTo>
                  <a:pt x="215539" y="147251"/>
                  <a:pt x="214765" y="149929"/>
                  <a:pt x="213679" y="152646"/>
                </a:cubicBezTo>
                <a:cubicBezTo>
                  <a:pt x="212594" y="155362"/>
                  <a:pt x="211277" y="157808"/>
                  <a:pt x="209726" y="159981"/>
                </a:cubicBezTo>
                <a:cubicBezTo>
                  <a:pt x="208175" y="162154"/>
                  <a:pt x="206470" y="163707"/>
                  <a:pt x="204611" y="164638"/>
                </a:cubicBezTo>
                <a:cubicBezTo>
                  <a:pt x="202750" y="165570"/>
                  <a:pt x="201123" y="166036"/>
                  <a:pt x="199728" y="166036"/>
                </a:cubicBezTo>
                <a:cubicBezTo>
                  <a:pt x="198334" y="166036"/>
                  <a:pt x="196783" y="165725"/>
                  <a:pt x="195078" y="165104"/>
                </a:cubicBezTo>
                <a:cubicBezTo>
                  <a:pt x="193527" y="164638"/>
                  <a:pt x="191589" y="164211"/>
                  <a:pt x="189265" y="163823"/>
                </a:cubicBezTo>
                <a:cubicBezTo>
                  <a:pt x="186939" y="163435"/>
                  <a:pt x="184575" y="163358"/>
                  <a:pt x="182173" y="163590"/>
                </a:cubicBezTo>
                <a:cubicBezTo>
                  <a:pt x="179771" y="163823"/>
                  <a:pt x="177368" y="164328"/>
                  <a:pt x="174966" y="165104"/>
                </a:cubicBezTo>
                <a:cubicBezTo>
                  <a:pt x="172563" y="165880"/>
                  <a:pt x="170509" y="167200"/>
                  <a:pt x="168804" y="169063"/>
                </a:cubicBezTo>
                <a:cubicBezTo>
                  <a:pt x="165083" y="172944"/>
                  <a:pt x="162913" y="177369"/>
                  <a:pt x="162293" y="182336"/>
                </a:cubicBezTo>
                <a:cubicBezTo>
                  <a:pt x="161673" y="187303"/>
                  <a:pt x="162371" y="192039"/>
                  <a:pt x="164386" y="196542"/>
                </a:cubicBezTo>
                <a:cubicBezTo>
                  <a:pt x="165936" y="199645"/>
                  <a:pt x="165704" y="202751"/>
                  <a:pt x="163688" y="205856"/>
                </a:cubicBezTo>
                <a:cubicBezTo>
                  <a:pt x="162758" y="207098"/>
                  <a:pt x="161286" y="208380"/>
                  <a:pt x="159271" y="209698"/>
                </a:cubicBezTo>
                <a:cubicBezTo>
                  <a:pt x="157255" y="211018"/>
                  <a:pt x="155046" y="212221"/>
                  <a:pt x="152644" y="213307"/>
                </a:cubicBezTo>
                <a:cubicBezTo>
                  <a:pt x="150241" y="214395"/>
                  <a:pt x="147722" y="215249"/>
                  <a:pt x="145087" y="215870"/>
                </a:cubicBezTo>
                <a:cubicBezTo>
                  <a:pt x="142452" y="216491"/>
                  <a:pt x="140127" y="216802"/>
                  <a:pt x="138112" y="216802"/>
                </a:cubicBezTo>
                <a:cubicBezTo>
                  <a:pt x="136717" y="216802"/>
                  <a:pt x="135399" y="216257"/>
                  <a:pt x="134159" y="215171"/>
                </a:cubicBezTo>
                <a:cubicBezTo>
                  <a:pt x="132919" y="214085"/>
                  <a:pt x="132067" y="212919"/>
                  <a:pt x="131602" y="211679"/>
                </a:cubicBezTo>
                <a:lnTo>
                  <a:pt x="131369" y="211679"/>
                </a:lnTo>
                <a:cubicBezTo>
                  <a:pt x="129664" y="206866"/>
                  <a:pt x="126757" y="202712"/>
                  <a:pt x="122650" y="199219"/>
                </a:cubicBezTo>
                <a:cubicBezTo>
                  <a:pt x="118542" y="195727"/>
                  <a:pt x="113775" y="193979"/>
                  <a:pt x="108350" y="193979"/>
                </a:cubicBezTo>
                <a:cubicBezTo>
                  <a:pt x="103080" y="193979"/>
                  <a:pt x="98313" y="195727"/>
                  <a:pt x="94051" y="199219"/>
                </a:cubicBezTo>
                <a:cubicBezTo>
                  <a:pt x="89788" y="202712"/>
                  <a:pt x="86804" y="206788"/>
                  <a:pt x="85099" y="211444"/>
                </a:cubicBezTo>
                <a:cubicBezTo>
                  <a:pt x="84324" y="213307"/>
                  <a:pt x="83161" y="214667"/>
                  <a:pt x="81611" y="215520"/>
                </a:cubicBezTo>
                <a:cubicBezTo>
                  <a:pt x="80061" y="216374"/>
                  <a:pt x="78356" y="216802"/>
                  <a:pt x="76496" y="216802"/>
                </a:cubicBezTo>
                <a:cubicBezTo>
                  <a:pt x="74326" y="216802"/>
                  <a:pt x="71884" y="216413"/>
                  <a:pt x="69172" y="215636"/>
                </a:cubicBezTo>
                <a:cubicBezTo>
                  <a:pt x="66459" y="214860"/>
                  <a:pt x="63746" y="213889"/>
                  <a:pt x="61034" y="212725"/>
                </a:cubicBezTo>
                <a:cubicBezTo>
                  <a:pt x="58321" y="211561"/>
                  <a:pt x="55879" y="210204"/>
                  <a:pt x="53710" y="208651"/>
                </a:cubicBezTo>
                <a:cubicBezTo>
                  <a:pt x="51540" y="207098"/>
                  <a:pt x="49912" y="205546"/>
                  <a:pt x="48827" y="203993"/>
                </a:cubicBezTo>
                <a:cubicBezTo>
                  <a:pt x="48052" y="202907"/>
                  <a:pt x="47625" y="201626"/>
                  <a:pt x="47548" y="200151"/>
                </a:cubicBezTo>
                <a:cubicBezTo>
                  <a:pt x="47471" y="198676"/>
                  <a:pt x="48052" y="196620"/>
                  <a:pt x="49292" y="193979"/>
                </a:cubicBezTo>
                <a:cubicBezTo>
                  <a:pt x="50997" y="190409"/>
                  <a:pt x="51656" y="186334"/>
                  <a:pt x="51268" y="181754"/>
                </a:cubicBezTo>
                <a:cubicBezTo>
                  <a:pt x="50881" y="177174"/>
                  <a:pt x="48904" y="172944"/>
                  <a:pt x="45339" y="169063"/>
                </a:cubicBezTo>
                <a:cubicBezTo>
                  <a:pt x="43169" y="166734"/>
                  <a:pt x="40534" y="165220"/>
                  <a:pt x="37434" y="164522"/>
                </a:cubicBezTo>
                <a:cubicBezTo>
                  <a:pt x="34334" y="163823"/>
                  <a:pt x="31388" y="163551"/>
                  <a:pt x="28598" y="163707"/>
                </a:cubicBezTo>
                <a:cubicBezTo>
                  <a:pt x="25343" y="163862"/>
                  <a:pt x="22010" y="164483"/>
                  <a:pt x="18600" y="165570"/>
                </a:cubicBezTo>
                <a:cubicBezTo>
                  <a:pt x="16430" y="166191"/>
                  <a:pt x="14260" y="166036"/>
                  <a:pt x="12090" y="165104"/>
                </a:cubicBezTo>
                <a:cubicBezTo>
                  <a:pt x="10385" y="164483"/>
                  <a:pt x="8796" y="163047"/>
                  <a:pt x="7323" y="160796"/>
                </a:cubicBezTo>
                <a:cubicBezTo>
                  <a:pt x="5851" y="158545"/>
                  <a:pt x="4533" y="156061"/>
                  <a:pt x="3371" y="153344"/>
                </a:cubicBezTo>
                <a:cubicBezTo>
                  <a:pt x="2208" y="150627"/>
                  <a:pt x="1317" y="147833"/>
                  <a:pt x="696" y="144961"/>
                </a:cubicBezTo>
                <a:cubicBezTo>
                  <a:pt x="77" y="142089"/>
                  <a:pt x="-79" y="139721"/>
                  <a:pt x="231" y="137858"/>
                </a:cubicBezTo>
                <a:cubicBezTo>
                  <a:pt x="696" y="134443"/>
                  <a:pt x="2246" y="132270"/>
                  <a:pt x="4882" y="131338"/>
                </a:cubicBezTo>
                <a:cubicBezTo>
                  <a:pt x="9532" y="129475"/>
                  <a:pt x="13717" y="126409"/>
                  <a:pt x="17437" y="122140"/>
                </a:cubicBezTo>
                <a:cubicBezTo>
                  <a:pt x="21158" y="117870"/>
                  <a:pt x="23018" y="113097"/>
                  <a:pt x="23018" y="107818"/>
                </a:cubicBezTo>
                <a:cubicBezTo>
                  <a:pt x="23018" y="102385"/>
                  <a:pt x="21158" y="97650"/>
                  <a:pt x="17437" y="93613"/>
                </a:cubicBezTo>
                <a:cubicBezTo>
                  <a:pt x="13717" y="89577"/>
                  <a:pt x="9532" y="86627"/>
                  <a:pt x="4882" y="84764"/>
                </a:cubicBezTo>
                <a:cubicBezTo>
                  <a:pt x="3487" y="84299"/>
                  <a:pt x="2324" y="83173"/>
                  <a:pt x="1394" y="81388"/>
                </a:cubicBezTo>
                <a:cubicBezTo>
                  <a:pt x="464" y="79602"/>
                  <a:pt x="-1" y="77778"/>
                  <a:pt x="-1" y="75915"/>
                </a:cubicBezTo>
                <a:cubicBezTo>
                  <a:pt x="-1" y="73897"/>
                  <a:pt x="309" y="71646"/>
                  <a:pt x="929" y="69162"/>
                </a:cubicBezTo>
                <a:cubicBezTo>
                  <a:pt x="1549" y="66678"/>
                  <a:pt x="2363" y="64272"/>
                  <a:pt x="3371" y="61943"/>
                </a:cubicBezTo>
                <a:cubicBezTo>
                  <a:pt x="4378" y="59615"/>
                  <a:pt x="5541" y="57480"/>
                  <a:pt x="6858" y="55539"/>
                </a:cubicBezTo>
                <a:cubicBezTo>
                  <a:pt x="8176" y="53599"/>
                  <a:pt x="9609" y="52163"/>
                  <a:pt x="11160" y="51231"/>
                </a:cubicBezTo>
                <a:cubicBezTo>
                  <a:pt x="12400" y="50455"/>
                  <a:pt x="13601" y="50144"/>
                  <a:pt x="14764" y="50300"/>
                </a:cubicBezTo>
                <a:cubicBezTo>
                  <a:pt x="15926" y="50455"/>
                  <a:pt x="17205" y="50765"/>
                  <a:pt x="18600" y="51231"/>
                </a:cubicBezTo>
                <a:cubicBezTo>
                  <a:pt x="23250" y="53094"/>
                  <a:pt x="28094" y="53676"/>
                  <a:pt x="33132" y="52978"/>
                </a:cubicBezTo>
                <a:cubicBezTo>
                  <a:pt x="38170" y="52279"/>
                  <a:pt x="42626" y="50067"/>
                  <a:pt x="46502" y="46341"/>
                </a:cubicBezTo>
                <a:cubicBezTo>
                  <a:pt x="48362" y="44478"/>
                  <a:pt x="49718" y="42188"/>
                  <a:pt x="50571" y="39471"/>
                </a:cubicBezTo>
                <a:cubicBezTo>
                  <a:pt x="51423" y="36754"/>
                  <a:pt x="51966" y="34076"/>
                  <a:pt x="52198" y="31437"/>
                </a:cubicBezTo>
                <a:cubicBezTo>
                  <a:pt x="52431" y="28798"/>
                  <a:pt x="52431" y="26392"/>
                  <a:pt x="52198" y="24218"/>
                </a:cubicBezTo>
                <a:cubicBezTo>
                  <a:pt x="51966" y="22045"/>
                  <a:pt x="51772" y="20493"/>
                  <a:pt x="51617" y="19561"/>
                </a:cubicBezTo>
                <a:cubicBezTo>
                  <a:pt x="51307" y="18630"/>
                  <a:pt x="51036" y="17543"/>
                  <a:pt x="50803" y="16301"/>
                </a:cubicBezTo>
                <a:cubicBezTo>
                  <a:pt x="50571" y="15059"/>
                  <a:pt x="50687" y="13972"/>
                  <a:pt x="51152" y="13041"/>
                </a:cubicBezTo>
                <a:cubicBezTo>
                  <a:pt x="52082" y="10867"/>
                  <a:pt x="53748" y="8966"/>
                  <a:pt x="56151" y="7335"/>
                </a:cubicBezTo>
                <a:cubicBezTo>
                  <a:pt x="58554" y="5705"/>
                  <a:pt x="61150" y="4347"/>
                  <a:pt x="63940" y="3260"/>
                </a:cubicBezTo>
                <a:cubicBezTo>
                  <a:pt x="66730" y="2173"/>
                  <a:pt x="69443" y="1358"/>
                  <a:pt x="72078" y="815"/>
                </a:cubicBezTo>
                <a:cubicBezTo>
                  <a:pt x="74713" y="272"/>
                  <a:pt x="76806" y="0"/>
                  <a:pt x="78356" y="0"/>
                </a:cubicBezTo>
                <a:cubicBezTo>
                  <a:pt x="80371" y="0"/>
                  <a:pt x="81960" y="660"/>
                  <a:pt x="83123" y="1980"/>
                </a:cubicBezTo>
                <a:cubicBezTo>
                  <a:pt x="84285" y="3299"/>
                  <a:pt x="85099" y="4658"/>
                  <a:pt x="85564" y="6055"/>
                </a:cubicBezTo>
                <a:cubicBezTo>
                  <a:pt x="87269" y="10246"/>
                  <a:pt x="90059" y="13933"/>
                  <a:pt x="93934" y="17116"/>
                </a:cubicBezTo>
                <a:cubicBezTo>
                  <a:pt x="97810" y="20298"/>
                  <a:pt x="102382" y="21890"/>
                  <a:pt x="107653" y="21890"/>
                </a:cubicBezTo>
                <a:cubicBezTo>
                  <a:pt x="113078" y="21890"/>
                  <a:pt x="117883" y="20376"/>
                  <a:pt x="122069" y="17349"/>
                </a:cubicBezTo>
                <a:cubicBezTo>
                  <a:pt x="126254" y="14322"/>
                  <a:pt x="129199" y="10479"/>
                  <a:pt x="130904" y="5822"/>
                </a:cubicBezTo>
                <a:cubicBezTo>
                  <a:pt x="131524" y="4580"/>
                  <a:pt x="132493" y="3299"/>
                  <a:pt x="133811" y="1980"/>
                </a:cubicBezTo>
                <a:cubicBezTo>
                  <a:pt x="135128" y="660"/>
                  <a:pt x="136484" y="0"/>
                  <a:pt x="137879" y="0"/>
                </a:cubicBezTo>
                <a:cubicBezTo>
                  <a:pt x="140049" y="0"/>
                  <a:pt x="142413" y="311"/>
                  <a:pt x="144971" y="931"/>
                </a:cubicBezTo>
                <a:cubicBezTo>
                  <a:pt x="147529" y="1553"/>
                  <a:pt x="150047" y="2406"/>
                  <a:pt x="152528" y="3493"/>
                </a:cubicBezTo>
                <a:cubicBezTo>
                  <a:pt x="155008" y="4580"/>
                  <a:pt x="157294" y="5977"/>
                  <a:pt x="159387" y="7685"/>
                </a:cubicBezTo>
                <a:cubicBezTo>
                  <a:pt x="161480" y="9392"/>
                  <a:pt x="163146" y="11255"/>
                  <a:pt x="164386" y="13273"/>
                </a:cubicBezTo>
                <a:cubicBezTo>
                  <a:pt x="165161" y="14515"/>
                  <a:pt x="165393" y="15874"/>
                  <a:pt x="165083" y="17349"/>
                </a:cubicBezTo>
                <a:cubicBezTo>
                  <a:pt x="164774" y="18824"/>
                  <a:pt x="164463" y="19871"/>
                  <a:pt x="164153" y="20493"/>
                </a:cubicBezTo>
                <a:cubicBezTo>
                  <a:pt x="162138" y="24995"/>
                  <a:pt x="161518" y="29730"/>
                  <a:pt x="162293" y="34697"/>
                </a:cubicBezTo>
                <a:cubicBezTo>
                  <a:pt x="163068" y="39665"/>
                  <a:pt x="165316" y="44012"/>
                  <a:pt x="169036" y="47738"/>
                </a:cubicBezTo>
                <a:cubicBezTo>
                  <a:pt x="172756" y="51464"/>
                  <a:pt x="177329" y="53521"/>
                  <a:pt x="182755" y="53909"/>
                </a:cubicBezTo>
                <a:cubicBezTo>
                  <a:pt x="188179" y="54297"/>
                  <a:pt x="193218" y="53404"/>
                  <a:pt x="197869" y="51231"/>
                </a:cubicBezTo>
                <a:cubicBezTo>
                  <a:pt x="199107" y="50455"/>
                  <a:pt x="200619" y="50144"/>
                  <a:pt x="202402" y="50300"/>
                </a:cubicBezTo>
                <a:cubicBezTo>
                  <a:pt x="204185" y="50455"/>
                  <a:pt x="205695" y="51154"/>
                  <a:pt x="206935" y="52395"/>
                </a:cubicBezTo>
                <a:cubicBezTo>
                  <a:pt x="209261" y="54569"/>
                  <a:pt x="211314" y="57868"/>
                  <a:pt x="213097" y="62292"/>
                </a:cubicBezTo>
                <a:cubicBezTo>
                  <a:pt x="214881" y="66717"/>
                  <a:pt x="216082" y="71180"/>
                  <a:pt x="216701" y="75682"/>
                </a:cubicBezTo>
                <a:cubicBezTo>
                  <a:pt x="217012" y="78321"/>
                  <a:pt x="216586" y="80379"/>
                  <a:pt x="215424" y="81853"/>
                </a:cubicBezTo>
                <a:cubicBezTo>
                  <a:pt x="214260" y="83328"/>
                  <a:pt x="213058" y="84299"/>
                  <a:pt x="211818" y="84764"/>
                </a:cubicBezTo>
                <a:cubicBezTo>
                  <a:pt x="207013" y="86472"/>
                  <a:pt x="202906" y="89461"/>
                  <a:pt x="199496" y="93730"/>
                </a:cubicBezTo>
                <a:cubicBezTo>
                  <a:pt x="196085" y="97999"/>
                  <a:pt x="194380" y="102850"/>
                  <a:pt x="194380" y="108284"/>
                </a:cubicBezTo>
                <a:cubicBezTo>
                  <a:pt x="194380" y="113563"/>
                  <a:pt x="195814" y="118181"/>
                  <a:pt x="198681" y="122140"/>
                </a:cubicBezTo>
                <a:cubicBezTo>
                  <a:pt x="201548" y="126098"/>
                  <a:pt x="205308" y="128932"/>
                  <a:pt x="209959" y="130639"/>
                </a:cubicBezTo>
                <a:cubicBezTo>
                  <a:pt x="211043" y="131261"/>
                  <a:pt x="211974" y="131881"/>
                  <a:pt x="212748" y="132502"/>
                </a:cubicBezTo>
                <a:cubicBezTo>
                  <a:pt x="214453" y="133900"/>
                  <a:pt x="215617" y="135685"/>
                  <a:pt x="216236" y="137858"/>
                </a:cubicBezTo>
                <a:close/>
                <a:moveTo>
                  <a:pt x="108118" y="158816"/>
                </a:moveTo>
                <a:cubicBezTo>
                  <a:pt x="115093" y="158816"/>
                  <a:pt x="121681" y="157497"/>
                  <a:pt x="127881" y="154858"/>
                </a:cubicBezTo>
                <a:cubicBezTo>
                  <a:pt x="134082" y="152219"/>
                  <a:pt x="139468" y="148570"/>
                  <a:pt x="144041" y="143913"/>
                </a:cubicBezTo>
                <a:cubicBezTo>
                  <a:pt x="148614" y="139256"/>
                  <a:pt x="152218" y="133861"/>
                  <a:pt x="154853" y="127729"/>
                </a:cubicBezTo>
                <a:cubicBezTo>
                  <a:pt x="157488" y="121596"/>
                  <a:pt x="158805" y="115037"/>
                  <a:pt x="158805" y="108051"/>
                </a:cubicBezTo>
                <a:cubicBezTo>
                  <a:pt x="158805" y="101065"/>
                  <a:pt x="157488" y="94506"/>
                  <a:pt x="154853" y="88374"/>
                </a:cubicBezTo>
                <a:cubicBezTo>
                  <a:pt x="152218" y="82242"/>
                  <a:pt x="148614" y="76886"/>
                  <a:pt x="144041" y="72306"/>
                </a:cubicBezTo>
                <a:cubicBezTo>
                  <a:pt x="139468" y="67726"/>
                  <a:pt x="134082" y="64116"/>
                  <a:pt x="127881" y="61477"/>
                </a:cubicBezTo>
                <a:cubicBezTo>
                  <a:pt x="121681" y="58838"/>
                  <a:pt x="115093" y="57519"/>
                  <a:pt x="108118" y="57519"/>
                </a:cubicBezTo>
                <a:cubicBezTo>
                  <a:pt x="101142" y="57519"/>
                  <a:pt x="94593" y="58838"/>
                  <a:pt x="88470" y="61477"/>
                </a:cubicBezTo>
                <a:cubicBezTo>
                  <a:pt x="82348" y="64116"/>
                  <a:pt x="77000" y="67726"/>
                  <a:pt x="72427" y="72306"/>
                </a:cubicBezTo>
                <a:cubicBezTo>
                  <a:pt x="67854" y="76886"/>
                  <a:pt x="64250" y="82242"/>
                  <a:pt x="61615" y="88374"/>
                </a:cubicBezTo>
                <a:cubicBezTo>
                  <a:pt x="58980" y="94506"/>
                  <a:pt x="57662" y="101065"/>
                  <a:pt x="57662" y="108051"/>
                </a:cubicBezTo>
                <a:cubicBezTo>
                  <a:pt x="57662" y="115037"/>
                  <a:pt x="58980" y="121596"/>
                  <a:pt x="61615" y="127729"/>
                </a:cubicBezTo>
                <a:cubicBezTo>
                  <a:pt x="64250" y="133861"/>
                  <a:pt x="67854" y="139256"/>
                  <a:pt x="72427" y="143913"/>
                </a:cubicBezTo>
                <a:cubicBezTo>
                  <a:pt x="77000" y="148570"/>
                  <a:pt x="82348" y="152219"/>
                  <a:pt x="88470" y="154858"/>
                </a:cubicBezTo>
                <a:cubicBezTo>
                  <a:pt x="94593" y="157497"/>
                  <a:pt x="101142" y="158816"/>
                  <a:pt x="108118" y="158816"/>
                </a:cubicBezTo>
                <a:close/>
              </a:path>
            </a:pathLst>
          </a:custGeom>
          <a:gradFill flip="none" rotWithShape="1">
            <a:gsLst>
              <a:gs pos="92000">
                <a:schemeClr val="accent1">
                  <a:lumMod val="75000"/>
                </a:schemeClr>
              </a:gs>
              <a:gs pos="0">
                <a:schemeClr val="accent1">
                  <a:lumMod val="20000"/>
                  <a:lumOff val="80000"/>
                </a:schemeClr>
              </a:gs>
              <a:gs pos="40000">
                <a:schemeClr val="accent1">
                  <a:lumMod val="60000"/>
                  <a:lumOff val="40000"/>
                </a:schemeClr>
              </a:gs>
              <a:gs pos="64000">
                <a:schemeClr val="accent1"/>
              </a:gs>
            </a:gsLst>
            <a:lin ang="2700000" scaled="1"/>
            <a:tileRect/>
          </a:gradFill>
          <a:ln w="7495" cap="flat">
            <a:noFill/>
            <a:prstDash val="solid"/>
            <a:miter/>
          </a:ln>
          <a:effectLst>
            <a:outerShdw blurRad="215900" sx="102000" sy="102000" algn="ctr" rotWithShape="0">
              <a:schemeClr val="accent1">
                <a:alpha val="40000"/>
              </a:schemeClr>
            </a:outerShdw>
          </a:effectLst>
          <a:scene3d>
            <a:camera prst="isometricOffAxis2Left"/>
            <a:lightRig rig="threePt" dir="t">
              <a:rot lat="0" lon="0" rev="10800000"/>
            </a:lightRig>
          </a:scene3d>
          <a:sp3d extrusionH="203200"/>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 name="正文"/>
          <p:cNvSpPr txBox="1"/>
          <p:nvPr>
            <p:custDataLst>
              <p:tags r:id="rId23"/>
            </p:custDataLst>
          </p:nvPr>
        </p:nvSpPr>
        <p:spPr>
          <a:xfrm>
            <a:off x="9154795" y="3673158"/>
            <a:ext cx="2270760" cy="786130"/>
          </a:xfrm>
          <a:prstGeom prst="rect">
            <a:avLst/>
          </a:prstGeom>
          <a:noFill/>
        </p:spPr>
        <p:txBody>
          <a:bodyPr wrap="square" lIns="0" tIns="0" rIns="0" bIns="0" rtlCol="0" anchor="t" anchorCtr="0">
            <a:noAutofit/>
          </a:bodyPr>
          <a:lstStyle/>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数字化</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基础能力</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indent="0" algn="r" fontAlgn="auto">
              <a:lnSpc>
                <a:spcPct val="130000"/>
              </a:lnSpc>
            </a:pP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p:txBody>
      </p:sp>
      <p:sp>
        <p:nvSpPr>
          <p:cNvPr id="6" name="正文"/>
          <p:cNvSpPr txBox="1"/>
          <p:nvPr>
            <p:custDataLst>
              <p:tags r:id="rId24"/>
            </p:custDataLst>
          </p:nvPr>
        </p:nvSpPr>
        <p:spPr>
          <a:xfrm>
            <a:off x="7734300" y="2548573"/>
            <a:ext cx="2197100" cy="786130"/>
          </a:xfrm>
          <a:prstGeom prst="rect">
            <a:avLst/>
          </a:prstGeom>
          <a:noFill/>
        </p:spPr>
        <p:txBody>
          <a:bodyPr wrap="square" lIns="0" tIns="0" rIns="0" bIns="0" rtlCol="0" anchor="t" anchorCtr="0">
            <a:noAutofit/>
          </a:bodyPr>
          <a:lstStyle/>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综合</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创新能力</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indent="0" algn="r" fontAlgn="auto">
              <a:lnSpc>
                <a:spcPct val="130000"/>
              </a:lnSpc>
            </a:pP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p:txBody>
      </p:sp>
      <p:sp>
        <p:nvSpPr>
          <p:cNvPr id="7" name="正文"/>
          <p:cNvSpPr txBox="1"/>
          <p:nvPr>
            <p:custDataLst>
              <p:tags r:id="rId25"/>
            </p:custDataLst>
          </p:nvPr>
        </p:nvSpPr>
        <p:spPr>
          <a:xfrm>
            <a:off x="2508250" y="2589848"/>
            <a:ext cx="2197100" cy="786130"/>
          </a:xfrm>
          <a:prstGeom prst="rect">
            <a:avLst/>
          </a:prstGeom>
          <a:noFill/>
        </p:spPr>
        <p:txBody>
          <a:bodyPr wrap="square" lIns="0" tIns="0" rIns="0" bIns="0" rtlCol="0" anchor="t" anchorCtr="0">
            <a:noAutofit/>
          </a:bodyPr>
          <a:lstStyle/>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研发活动</a:t>
            </a: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数字化</a:t>
            </a:r>
          </a:p>
          <a:p>
            <a:pPr indent="0" algn="l" fontAlgn="auto">
              <a:lnSpc>
                <a:spcPct val="130000"/>
              </a:lnSpc>
            </a:pPr>
            <a:endParaRPr lang="zh-CN" altLang="en-US" b="1" spc="15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正文"/>
          <p:cNvSpPr txBox="1"/>
          <p:nvPr>
            <p:custDataLst>
              <p:tags r:id="rId26"/>
            </p:custDataLst>
          </p:nvPr>
        </p:nvSpPr>
        <p:spPr>
          <a:xfrm>
            <a:off x="4924425" y="1973263"/>
            <a:ext cx="2213610" cy="786130"/>
          </a:xfrm>
          <a:prstGeom prst="rect">
            <a:avLst/>
          </a:prstGeom>
          <a:noFill/>
        </p:spPr>
        <p:txBody>
          <a:bodyPr wrap="square" lIns="0" tIns="0" rIns="0" bIns="0" rtlCol="0" anchor="t" anchorCtr="0">
            <a:noAutofit/>
          </a:bodyPr>
          <a:lstStyle/>
          <a:p>
            <a:pPr lvl="0" algn="ctr">
              <a:lnSpc>
                <a:spcPct val="130000"/>
              </a:lnSpc>
              <a:buClrTx/>
              <a:buSzTx/>
              <a:buFontTx/>
            </a:pPr>
            <a:r>
              <a:rPr lang="zh-CN" altLang="en-US" b="1">
                <a:ln w="28575" cmpd="sng">
                  <a:noFill/>
                  <a:prstDash val="solid"/>
                </a:ln>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产品（服务）</a:t>
            </a:r>
            <a:endPar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lvl="0" algn="ctr">
              <a:lnSpc>
                <a:spcPct val="130000"/>
              </a:lnSpc>
              <a:buClrTx/>
              <a:buSzTx/>
              <a:buFontTx/>
            </a:pPr>
            <a:r>
              <a:rPr lang="zh-CN" altLang="en-US" b="1">
                <a:ln w="28575" cmpd="sng">
                  <a:noFill/>
                  <a:prstDash val="solid"/>
                </a:ln>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核心竞争力</a:t>
            </a: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indent="0" algn="ctr" fontAlgn="auto">
              <a:lnSpc>
                <a:spcPct val="130000"/>
              </a:lnSpc>
            </a:pP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3" name="正文"/>
          <p:cNvSpPr txBox="1"/>
          <p:nvPr>
            <p:custDataLst>
              <p:tags r:id="rId27"/>
            </p:custDataLst>
          </p:nvPr>
        </p:nvSpPr>
        <p:spPr>
          <a:xfrm>
            <a:off x="1346200" y="3541395"/>
            <a:ext cx="1315085" cy="788035"/>
          </a:xfrm>
          <a:prstGeom prst="rect">
            <a:avLst/>
          </a:prstGeom>
          <a:noFill/>
        </p:spPr>
        <p:txBody>
          <a:bodyPr wrap="square" lIns="0" tIns="0" rIns="0" bIns="0" rtlCol="0" anchor="t" anchorCtr="0">
            <a:noAutofit/>
          </a:bodyPr>
          <a:lstStyle/>
          <a:p>
            <a:pPr algn="ctr">
              <a:lnSpc>
                <a:spcPct val="130000"/>
              </a:lnSpc>
            </a:pPr>
            <a:r>
              <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研发组织</a:t>
            </a:r>
          </a:p>
          <a:p>
            <a:pPr algn="ctr">
              <a:lnSpc>
                <a:spcPct val="130000"/>
              </a:lnSpc>
            </a:pPr>
            <a:r>
              <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管理能力</a:t>
            </a: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nvSpPr>
        <p:spPr>
          <a:xfrm>
            <a:off x="4108450" y="4751705"/>
            <a:ext cx="4064000" cy="829945"/>
          </a:xfrm>
          <a:prstGeom prst="rect">
            <a:avLst/>
          </a:prstGeom>
          <a:noFill/>
        </p:spPr>
        <p:txBody>
          <a:bodyPr wrap="square" rtlCol="0">
            <a:spAutoFit/>
          </a:bodyPr>
          <a:lstStyle/>
          <a:p>
            <a:pPr marL="0" indent="0" algn="ctr">
              <a:lnSpc>
                <a:spcPct val="100000"/>
              </a:lnSpc>
              <a:spcBef>
                <a:spcPts val="0"/>
              </a:spcBef>
              <a:spcAft>
                <a:spcPts val="0"/>
              </a:spcAft>
              <a:buSzPct val="100000"/>
            </a:pPr>
            <a:r>
              <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rPr>
              <a:t>企业研发数字化</a:t>
            </a:r>
            <a:endParaRPr lang="zh-CN" altLang="en-US" sz="2400" b="1" spc="130" dirty="0">
              <a:ln w="0">
                <a:noFill/>
              </a:ln>
              <a:solidFill>
                <a:schemeClr val="tx1"/>
              </a:solidFill>
              <a:effectLst/>
              <a:uFillTx/>
              <a:latin typeface="微软雅黑" panose="020B0503020204020204" pitchFamily="34" charset="-122"/>
              <a:ea typeface="微软雅黑" panose="020B0503020204020204" pitchFamily="34" charset="-122"/>
              <a:cs typeface="+mj-ea"/>
              <a:sym typeface="+mn-ea"/>
            </a:endParaRPr>
          </a:p>
          <a:p>
            <a:pPr marL="0" indent="0" algn="ctr">
              <a:lnSpc>
                <a:spcPct val="100000"/>
              </a:lnSpc>
              <a:spcBef>
                <a:spcPts val="0"/>
              </a:spcBef>
              <a:spcAft>
                <a:spcPts val="0"/>
              </a:spcAft>
              <a:buSzPct val="100000"/>
            </a:pPr>
            <a:r>
              <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rPr>
              <a:t>五维诊断模型</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c7f72d2d-c4ad-4884-929d-68ef6c6a8b79"/>
  <p:tag name="RESOURCE_RECORD_KEY" val="{&quot;65&quot;:[20205176],&quot;70&quot;:[3322387,3318361]}"/>
  <p:tag name="COMMONDATA" val="eyJoZGlkIjoiMGI1NjI3NmQ0YzgxMDY2NzkwYjU5MWZkOTg1MjQ3Njc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70.05,&quot;left&quot;:40.9,&quot;top&quot;:119.75,&quot;width&quot;:863.6}"/>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1444_4*l_i*1_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
  <p:tag name="KSO_WM_UNIT_ID" val="diagram20231444_4*l_i*1_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3"/>
  <p:tag name="KSO_WM_UNIT_ID" val="diagram20231444_4*l_i*1_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4"/>
  <p:tag name="KSO_WM_UNIT_ID" val="diagram20231444_4*l_i*1_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solidLine&quot;:{&quot;brightness&quot;:0,&quot;colorType&quot;:1,&quot;foreColorIndex&quot;:5,&quot;transparency&quot;:0.85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5"/>
  <p:tag name="KSO_WM_UNIT_ID" val="diagram20231444_4*l_i*1_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6"/>
  <p:tag name="KSO_WM_UNIT_ID" val="diagram20231444_4*l_i*1_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7"/>
  <p:tag name="KSO_WM_UNIT_ID" val="diagram20231444_4*l_i*1_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8"/>
  <p:tag name="KSO_WM_UNIT_ID" val="diagram20231444_4*l_i*1_8"/>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9"/>
  <p:tag name="KSO_WM_UNIT_ID" val="diagram20231444_4*l_i*1_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0"/>
  <p:tag name="KSO_WM_UNIT_ID" val="diagram20231444_4*l_i*1_10"/>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2"/>
  <p:tag name="KSO_WM_UNIT_ID" val="diagram20231444_4*l_i*1_1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3"/>
  <p:tag name="KSO_WM_UNIT_ID" val="diagram20231444_4*l_i*1_1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4"/>
  <p:tag name="KSO_WM_UNIT_ID" val="diagram20231444_4*l_i*1_1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5"/>
  <p:tag name="KSO_WM_UNIT_ID" val="diagram20231444_4*l_i*1_1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6"/>
  <p:tag name="KSO_WM_UNIT_ID" val="diagram20231444_4*l_i*1_1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7"/>
  <p:tag name="KSO_WM_UNIT_ID" val="diagram20231444_4*l_i*1_1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9"/>
  <p:tag name="KSO_WM_UNIT_ID" val="diagram20231444_4*l_i*1_1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1"/>
  <p:tag name="KSO_WM_UNIT_ID" val="diagram20231444_4*l_i*1_2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5"/>
  <p:tag name="KSO_WM_UNIT_ID" val="diagram20231444_4*l_i*1_2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25,&quot;colorType&quot;:1,&quot;foreColorIndex&quot;:5,&quot;pos&quot;:0.9200000166893005,&quot;transparency&quot;:0},{&quot;brightness&quot;:0.800000011920929,&quot;colorType&quot;:1,&quot;foreColorIndex&quot;:5,&quot;pos&quot;:0,&quot;transparency&quot;:0},{&quot;brightness&quot;:0.4000000059604645,&quot;colorType&quot;:1,&quot;foreColorIndex&quot;:5,&quot;pos&quot;:0.4000000059604645,&quot;transparency&quot;:0},{&quot;brightness&quot;:0,&quot;colorType&quot;:1,&quot;foreColorIndex&quot;:5,&quot;pos&quot;:0.6399999856948853,&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1444_4*l_h_f*1_5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444_4*l_h_f*1_4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44_4*l_h_f*1_2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44_4*l_h_f*1_3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7_3*n_h_h_f*1_2_1_1"/>
  <p:tag name="KSO_WM_TEMPLATE_CATEGORY" val="diagram"/>
  <p:tag name="KSO_WM_TEMPLATE_INDEX" val="20231087"/>
  <p:tag name="KSO_WM_UNIT_LAYERLEVEL" val="1_1_1_1"/>
  <p:tag name="KSO_WM_TAG_VERSION" val="3.0"/>
  <p:tag name="KSO_WM_BEAUTIFY_FLAG" val=""/>
  <p:tag name="KSO_WM_DIAGRAM_VERSION" val="3"/>
  <p:tag name="KSO_WM_DIAGRAM_COLOR_TRICK" val="1"/>
  <p:tag name="KSO_WM_DIAGRAM_COLOR_TEXT_CAN_REMOVE" val="n"/>
  <p:tag name="KSO_WM_DIAGRAM_GROUP_CODE" val="n1-1"/>
  <p:tag name="KSO_WM_UNIT_PRESET_TEXT" val="单击此处输入你的智能&#10;图形项正文"/>
  <p:tag name="KSO_WM_DIAGRAM_MAX_ITEMCNT" val="5"/>
  <p:tag name="KSO_WM_DIAGRAM_MIN_ITEMCNT" val="2"/>
  <p:tag name="KSO_WM_DIAGRAM_VIRTUALLY_FRAME" val="{&quot;height&quot;:320.59999999999997,&quot;width&quot;:749.64173228346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35"/>
  <p:tag name="KSO_WM_UNIT_TEXT_FILL_FORE_SCHEMECOLOR_INDEX" val="13"/>
  <p:tag name="KSO_WM_UNIT_TEXT_FILL_TYPE" val="1"/>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3241_2*l_h_i*1_3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4000000059604645,&quot;colorType&quot;:1,&quot;foreColorIndex&quot;:5,&quot;transparency&quot;:0.680000007152557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3241_2*l_i*1_1"/>
  <p:tag name="KSO_WM_TEMPLATE_CATEGORY" val="diagram"/>
  <p:tag name="KSO_WM_TEMPLATE_INDEX" val="20233241"/>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41_2*l_h_i*1_1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4000000059604645,&quot;colorType&quot;:1,&quot;foreColorIndex&quot;:5,&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3241_2*l_h_i*1_2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241_2*l_h_f*1_2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41_2*l_h_i*1_1_2"/>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41_2*l_h_f*1_1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1"/>
  <p:tag name="KSO_WM_UNIT_ID" val="diagram20233241_2*l_h_i*1_5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241_2*l_h_f*1_5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3241_2*l_h_i*1_3_2"/>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241_2*l_h_f*1_3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1"/>
  <p:tag name="KSO_WM_UNIT_ID" val="diagram20233241_2*l_h_i*1_4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241_2*l_h_f*1_4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7_15*a*1"/>
  <p:tag name="KSO_WM_TEMPLATE_CATEGORY" val="custom"/>
  <p:tag name="KSO_WM_TEMPLATE_INDEX" val="2020267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7_15*b*1"/>
  <p:tag name="KSO_WM_TEMPLATE_CATEGORY" val="custom"/>
  <p:tag name="KSO_WM_TEMPLATE_INDEX" val="20202677"/>
  <p:tag name="KSO_WM_UNIT_LAYERLEVEL" val="1"/>
  <p:tag name="KSO_WM_TAG_VERSION" val="1.0"/>
  <p:tag name="KSO_WM_BEAUTIFY_FLAG" val="#wm#"/>
  <p:tag name="KSO_WM_UNIT_ISCONTENTSTITLE" val="0"/>
  <p:tag name="KSO_WM_UNIT_NOCLEAR" val="0"/>
  <p:tag name="KSO_WM_UNIT_VALUE" val="18"/>
  <p:tag name="KSO_WM_UNIT_TYPE" val="b"/>
  <p:tag name="KSO_WM_UNIT_INDEX" val="1"/>
  <p:tag name="KSO_WM_UNIT_PRESET_TEXT" val="单击此处添加副标题"/>
  <p:tag name="KSO_WM_UNIT_TEXT_FILL_FORE_SCHEMECOLOR_INDEX_BRIGHTNESS" val="0"/>
  <p:tag name="KSO_WM_UNIT_TEXT_FILL_FORE_SCHEMECOLOR_INDEX" val="14"/>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7_15*i*1"/>
  <p:tag name="KSO_WM_TEMPLATE_CATEGORY" val="custom"/>
  <p:tag name="KSO_WM_TEMPLATE_INDEX" val="20202677"/>
  <p:tag name="KSO_WM_UNIT_LAYERLEVEL" val="1"/>
  <p:tag name="KSO_WM_TAG_VERSION" val="1.0"/>
  <p:tag name="KSO_WM_BEAUTIFY_FLAG" val="#wm#"/>
  <p:tag name="KSO_WM_UNIT_TYPE" val="i"/>
  <p:tag name="KSO_WM_UNIT_INDEX" val="1"/>
  <p:tag name="KSO_WM_UNIT_PRESET_TEXT" val="202X年"/>
  <p:tag name="KSO_WM_UNIT_TEXT_FILL_FORE_SCHEMECOLOR_INDEX_BRIGHTNESS" val="0"/>
  <p:tag name="KSO_WM_UNIT_TEXT_FILL_FORE_SCHEMECOLOR_INDEX" val="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92.6,&quot;left&quot;:474.35,&quot;top&quot;:21,&quot;width&quot;:461.9}"/>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7842}"/>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7.35,&quot;left&quot;:40.9,&quot;top&quot;:115.2,&quot;width&quot;:866.85}"/>
</p:tagLst>
</file>

<file path=ppt/tags/tag98.xml><?xml version="1.0" encoding="utf-8"?>
<p:tagLst xmlns:a="http://schemas.openxmlformats.org/drawingml/2006/main" xmlns:r="http://schemas.openxmlformats.org/officeDocument/2006/relationships" xmlns:p="http://schemas.openxmlformats.org/presentationml/2006/main">
  <p:tag name="KSO_WM_DIAGRAM_VIRTUALLY_FRAME" val="{&quot;height&quot;:367.35,&quot;left&quot;:40.9,&quot;top&quot;:115.2,&quot;width&quot;:866.85}"/>
</p:tagLst>
</file>

<file path=ppt/tags/tag99.xml><?xml version="1.0" encoding="utf-8"?>
<p:tagLst xmlns:a="http://schemas.openxmlformats.org/drawingml/2006/main" xmlns:r="http://schemas.openxmlformats.org/officeDocument/2006/relationships" xmlns:p="http://schemas.openxmlformats.org/presentationml/2006/main">
  <p:tag name="KSO_WM_DIAGRAM_VIRTUALLY_FRAME" val="{&quot;height&quot;:367.35,&quot;left&quot;:40.9,&quot;top&quot;:115.2,&quot;width&quot;:866.85}"/>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宽屏</PresentationFormat>
  <Paragraphs>113</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汉仪雅酷黑 75W</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cjt</cp:lastModifiedBy>
  <cp:revision>1163</cp:revision>
  <dcterms:created xsi:type="dcterms:W3CDTF">2019-06-19T02:08:00Z</dcterms:created>
  <dcterms:modified xsi:type="dcterms:W3CDTF">2025-07-02T08:59:08Z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B9F488E00A294A80A279216EA294CDD7</vt:lpwstr>
  </property>
</Properties>
</file>