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71" r:id="rId3"/>
    <p:sldId id="272" r:id="rId4"/>
    <p:sldId id="289" r:id="rId5"/>
    <p:sldId id="290" r:id="rId6"/>
    <p:sldId id="291" r:id="rId7"/>
    <p:sldId id="293" r:id="rId8"/>
    <p:sldId id="292" r:id="rId9"/>
    <p:sldId id="294" r:id="rId10"/>
    <p:sldId id="295" r:id="rId11"/>
    <p:sldId id="273" r:id="rId12"/>
    <p:sldId id="278" r:id="rId13"/>
    <p:sldId id="283" r:id="rId14"/>
    <p:sldId id="282" r:id="rId15"/>
    <p:sldId id="285" r:id="rId16"/>
    <p:sldId id="286" r:id="rId17"/>
  </p:sldIdLst>
  <p:sldSz cx="9144000" cy="5143500" type="screen16x9"/>
  <p:notesSz cx="6858000" cy="9144000"/>
  <p:defaultTextStyle>
    <a:defPPr>
      <a:defRPr lang="zh-CN"/>
    </a:defPPr>
    <a:lvl1pPr algn="l" defTabSz="913130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5930" indent="1905" algn="l" defTabSz="913130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3130" indent="1905" algn="l" defTabSz="913130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0330" indent="1905" algn="l" defTabSz="913130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7530" indent="1905" algn="l" defTabSz="913130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4" autoAdjust="0"/>
  </p:normalViewPr>
  <p:slideViewPr>
    <p:cSldViewPr snapToGrid="0" showGuides="1">
      <p:cViewPr varScale="1">
        <p:scale>
          <a:sx n="103" d="100"/>
          <a:sy n="103" d="100"/>
        </p:scale>
        <p:origin x="682" y="86"/>
      </p:cViewPr>
      <p:guideLst>
        <p:guide orient="horz" pos="1620"/>
        <p:guide pos="29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/>
            </a:lvl1pPr>
          </a:lstStyle>
          <a:p>
            <a:pPr>
              <a:defRPr/>
            </a:pPr>
            <a:fld id="{62D66714-3268-4423-95EA-FD2F05AEDF18}" type="datetime1">
              <a:rPr lang="zh-CN" altLang="en-US"/>
            </a:fld>
            <a:endParaRPr lang="en-US" altLang="zh-CN" sz="1200"/>
          </a:p>
        </p:txBody>
      </p:sp>
      <p:sp>
        <p:nvSpPr>
          <p:cNvPr id="29700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单击此处编辑母版文本样式</a:t>
            </a:r>
            <a:endParaRPr lang="zh-CN" altLang="en-US" sz="1200"/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第二级</a:t>
            </a:r>
            <a:endParaRPr lang="zh-CN" altLang="en-US" sz="1200"/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第三级</a:t>
            </a:r>
            <a:endParaRPr lang="zh-CN" altLang="en-US" sz="1200"/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第四级</a:t>
            </a:r>
            <a:endParaRPr lang="zh-CN" altLang="en-US" sz="1200"/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第五级</a:t>
            </a:r>
            <a:endParaRPr lang="zh-CN" altLang="en-US" sz="1200"/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>
              <a:defRPr/>
            </a:pPr>
            <a:fld id="{20D634EF-A60B-44D8-8E81-46D4580B655C}" type="slidenum">
              <a:rPr lang="zh-CN" altLang="en-US"/>
            </a:fld>
            <a:endParaRPr lang="en-US" altLang="zh-CN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1B07-489E-44B3-B337-5228F3C5E88C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864AA-2C6E-4429-8F42-CE6E023B2D99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E289B-E8B7-4EE5-859E-E311AB96E99B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E0ADB-D439-4FA4-B061-9FB4BCBD7831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E9E2-A968-4AC9-9FC3-891E993D138F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610F0-B721-41EB-A320-120B76783BC9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C156-0309-46F6-88D4-2CBBE2791D9A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B4908-7C77-43E9-8358-CED3CDA7D11B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2DD7-308D-485C-AF84-55A07556AB37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0DE6-59F2-4401-A19E-62EAB7708452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B5A0C-C76F-4619-BEC9-B6789AC6BCB4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A3B90-8BB6-4CC4-8C7D-476993E4A68C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D037-FA53-49A9-A5AE-9F348F4CC577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1345A-62ED-4B35-AC59-3FAF602BACA0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2AFB-AD73-4BE4-85EC-E791FAE6CBC6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5F3D7-22FB-4DE1-BFAA-82556BC0A741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EC1D-4C4A-430A-8615-64AD9DEF24D6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A6381-419F-42A7-A028-1FF244AF2AF6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37562-4E4D-420E-97AB-6CCA5ACAB6A5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41DC-3820-4BE6-8050-B6A80623D8CE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7187-420F-468D-8FB7-667702B6730D}" type="datetime1">
              <a:rPr lang="en-US" altLang="zh-CN" smtClean="0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F9567-D46A-43C8-BED8-3A47A51CDE0D}" type="slidenum">
              <a:rPr lang="zh-CN" altLang="en-US"/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15" tIns="45708" rIns="91415" bIns="45708" numCol="1" anchor="ctr" anchorCtr="0" compatLnSpc="1"/>
          <a:lstStyle/>
          <a:p>
            <a:pPr lvl="0"/>
            <a:r>
              <a:rPr lang="zh-CN" altLang="en-US">
                <a:sym typeface="Calibri" panose="020F0502020204030204" pitchFamily="34" charset="0"/>
              </a:rPr>
              <a:t>单击此处编辑母版标题样式</a:t>
            </a:r>
            <a:endParaRPr lang="zh-CN" altLang="en-US">
              <a:sym typeface="Calibri" panose="020F0502020204030204" pitchFamily="34" charset="0"/>
            </a:endParaRP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15" tIns="45708" rIns="91415" bIns="45708" numCol="1" anchor="t" anchorCtr="0" compatLnSpc="1"/>
          <a:lstStyle/>
          <a:p>
            <a:pPr lvl="0"/>
            <a:r>
              <a:rPr lang="zh-CN" altLang="en-US">
                <a:sym typeface="Calibri" panose="020F0502020204030204" pitchFamily="34" charset="0"/>
              </a:rPr>
              <a:t>单击此处编辑母版文本样式</a:t>
            </a:r>
            <a:endParaRPr lang="zh-CN" altLang="en-US">
              <a:sym typeface="Calibri" panose="020F0502020204030204" pitchFamily="34" charset="0"/>
            </a:endParaRPr>
          </a:p>
          <a:p>
            <a:pPr lvl="1"/>
            <a:r>
              <a:rPr lang="zh-CN" altLang="en-US">
                <a:sym typeface="Calibri" panose="020F0502020204030204" pitchFamily="34" charset="0"/>
              </a:rPr>
              <a:t>第二级</a:t>
            </a:r>
            <a:endParaRPr lang="zh-CN" altLang="en-US">
              <a:sym typeface="Calibri" panose="020F0502020204030204" pitchFamily="34" charset="0"/>
            </a:endParaRPr>
          </a:p>
          <a:p>
            <a:pPr lvl="2"/>
            <a:r>
              <a:rPr lang="zh-CN" altLang="en-US">
                <a:sym typeface="Calibri" panose="020F0502020204030204" pitchFamily="34" charset="0"/>
              </a:rPr>
              <a:t>第三级</a:t>
            </a:r>
            <a:endParaRPr lang="zh-CN" altLang="en-US">
              <a:sym typeface="Calibri" panose="020F0502020204030204" pitchFamily="34" charset="0"/>
            </a:endParaRPr>
          </a:p>
          <a:p>
            <a:pPr lvl="3"/>
            <a:r>
              <a:rPr lang="zh-CN" altLang="en-US">
                <a:sym typeface="Calibri" panose="020F0502020204030204" pitchFamily="34" charset="0"/>
              </a:rPr>
              <a:t>第四级</a:t>
            </a:r>
            <a:endParaRPr lang="zh-CN" altLang="en-US">
              <a:sym typeface="Calibri" panose="020F0502020204030204" pitchFamily="34" charset="0"/>
            </a:endParaRPr>
          </a:p>
          <a:p>
            <a:pPr lvl="4"/>
            <a:r>
              <a:rPr lang="zh-CN" altLang="en-US">
                <a:sym typeface="Calibri" panose="020F0502020204030204" pitchFamily="34" charset="0"/>
              </a:rPr>
              <a:t>第五级</a:t>
            </a:r>
            <a:endParaRPr lang="zh-CN" altLang="en-US">
              <a:sym typeface="Calibri" panose="020F0502020204030204" pitchFamily="34" charset="0"/>
            </a:endParaRP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15" tIns="45708" rIns="91415" bIns="45708" numCol="1" anchor="ctr" anchorCtr="0" compatLnSpc="1"/>
          <a:lstStyle>
            <a:lvl1pPr>
              <a:defRPr sz="1300">
                <a:solidFill>
                  <a:srgbClr val="898989"/>
                </a:solidFill>
                <a:latin typeface="+mn-lt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0541145C-387F-48A9-A080-8D8F2EF66735}" type="datetime1">
              <a:rPr lang="en-US" altLang="zh-CN" smtClean="0"/>
            </a:fld>
            <a:endParaRPr lang="zh-CN" altLang="en-US" sz="1800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5124" y="4887913"/>
            <a:ext cx="2428875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15" tIns="45708" rIns="91415" bIns="45708" numCol="1" anchor="ctr" anchorCtr="0" compatLnSpc="1"/>
          <a:lstStyle>
            <a:lvl1pPr algn="ctr">
              <a:defRPr sz="10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zh-CN" altLang="en-US"/>
              <a:t>深圳证券信息有限公司 版权所有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9131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31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31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31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31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03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75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47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1930" indent="-9131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1630" indent="-3416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1680" indent="-28448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17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5989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61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33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05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77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4930" indent="-227330" algn="l" defTabSz="91313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商业计划书内容</a:t>
            </a:r>
            <a:endParaRPr lang="zh-CN" altLang="en-US" dirty="0"/>
          </a:p>
        </p:txBody>
      </p:sp>
      <p:sp>
        <p:nvSpPr>
          <p:cNvPr id="6" name="流程图: 过程 5"/>
          <p:cNvSpPr/>
          <p:nvPr/>
        </p:nvSpPr>
        <p:spPr>
          <a:xfrm>
            <a:off x="88057" y="2576146"/>
            <a:ext cx="454868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封面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619919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8" name="流程图: 过程 7"/>
          <p:cNvSpPr/>
          <p:nvPr/>
        </p:nvSpPr>
        <p:spPr>
          <a:xfrm>
            <a:off x="4819675" y="2131082"/>
            <a:ext cx="1371575" cy="177165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公司概况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核心团队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财务现状及预测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发展规划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2493268" y="2907127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1035174" y="2132994"/>
            <a:ext cx="1374651" cy="1800225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用户需求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市场规模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1" name="流程图: 过程 10"/>
          <p:cNvSpPr/>
          <p:nvPr/>
        </p:nvSpPr>
        <p:spPr>
          <a:xfrm>
            <a:off x="2927573" y="2116155"/>
            <a:ext cx="1358677" cy="1800225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产品服务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核心能力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盈利模式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竞争情况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营销模式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客户情况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3" name="五边形 12"/>
          <p:cNvSpPr/>
          <p:nvPr/>
        </p:nvSpPr>
        <p:spPr>
          <a:xfrm>
            <a:off x="4385667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8201819" y="2909911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0" name="流程图: 过程 19"/>
          <p:cNvSpPr/>
          <p:nvPr/>
        </p:nvSpPr>
        <p:spPr>
          <a:xfrm>
            <a:off x="6751340" y="2147430"/>
            <a:ext cx="1354435" cy="1743075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buFont typeface="Arial" panose="020B0604020202020204" pitchFamily="34" charset="0"/>
              <a:buNone/>
            </a:pP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融资方案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6306083" y="2909595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6430" y="763799"/>
            <a:ext cx="8548777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围绕四大部分：行业介绍、项目介绍、公司介绍、融资方案进行阐述；</a:t>
            </a:r>
            <a:endParaRPr lang="en-US" altLang="zh-CN" sz="16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流程图: 过程 25"/>
          <p:cNvSpPr/>
          <p:nvPr/>
        </p:nvSpPr>
        <p:spPr>
          <a:xfrm>
            <a:off x="8648700" y="2577045"/>
            <a:ext cx="428625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封底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7" name="流程图: 过程 26"/>
          <p:cNvSpPr/>
          <p:nvPr/>
        </p:nvSpPr>
        <p:spPr>
          <a:xfrm>
            <a:off x="1035174" y="1668479"/>
            <a:ext cx="1374651" cy="381001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行业介绍</a:t>
            </a:r>
            <a:endParaRPr lang="zh-CN" altLang="en-US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9" name="流程图: 过程 28"/>
          <p:cNvSpPr/>
          <p:nvPr/>
        </p:nvSpPr>
        <p:spPr>
          <a:xfrm>
            <a:off x="2918048" y="1678006"/>
            <a:ext cx="1358677" cy="361950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项目介绍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30" name="流程图: 过程 29"/>
          <p:cNvSpPr/>
          <p:nvPr/>
        </p:nvSpPr>
        <p:spPr>
          <a:xfrm>
            <a:off x="4813048" y="1690015"/>
            <a:ext cx="1371575" cy="365759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公司介绍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32" name="流程图: 过程 31"/>
          <p:cNvSpPr/>
          <p:nvPr/>
        </p:nvSpPr>
        <p:spPr>
          <a:xfrm>
            <a:off x="6750120" y="1714505"/>
            <a:ext cx="1354435" cy="351130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方正姚体" panose="02010601030101010101" charset="-122"/>
                <a:ea typeface="方正姚体" panose="02010601030101010101" charset="-122"/>
              </a:rPr>
              <a:t>融资方案</a:t>
            </a:r>
            <a:endParaRPr lang="en-US" altLang="zh-CN" dirty="0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17917" y="4132053"/>
            <a:ext cx="7211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1400" dirty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四大部分及细分部分的顺序均可按演讲思路进行调整，此处顺序仅供参考。</a:t>
            </a:r>
            <a:endParaRPr lang="en-US" altLang="zh-CN" sz="1400" dirty="0">
              <a:solidFill>
                <a:schemeClr val="tx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1400" dirty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内容尽量图文并茂，结构严谨，主线清晰；</a:t>
            </a:r>
            <a:endParaRPr lang="en-US" altLang="zh-CN" sz="1400" dirty="0">
              <a:solidFill>
                <a:schemeClr val="tx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9" grpId="0" animBg="1"/>
      <p:bldP spid="20" grpId="0" animBg="1"/>
      <p:bldP spid="21" grpId="0" animBg="1"/>
      <p:bldP spid="24" grpId="0"/>
      <p:bldP spid="26" grpId="0" animBg="1"/>
      <p:bldP spid="27" grpId="0" animBg="1"/>
      <p:bldP spid="29" grpId="0" animBg="1"/>
      <p:bldP spid="30" grpId="0" animBg="1"/>
      <p:bldP spid="32" grpId="0" animBg="1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9.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公司概况</a:t>
            </a:r>
            <a:endParaRPr lang="zh-CN" altLang="en-US" dirty="0"/>
          </a:p>
        </p:txBody>
      </p:sp>
      <p:grpSp>
        <p:nvGrpSpPr>
          <p:cNvPr id="4" name="组合 32"/>
          <p:cNvGrpSpPr/>
          <p:nvPr/>
        </p:nvGrpSpPr>
        <p:grpSpPr>
          <a:xfrm>
            <a:off x="4752000" y="142118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4795044" y="1999612"/>
            <a:ext cx="28083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迅速让投资人了解公司的基本情况</a:t>
            </a:r>
            <a:endParaRPr lang="zh-CN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9632" y="1608065"/>
            <a:ext cx="3312368" cy="1607264"/>
            <a:chOff x="1403648" y="1903340"/>
            <a:chExt cx="3312368" cy="1607264"/>
          </a:xfrm>
        </p:grpSpPr>
        <p:grpSp>
          <p:nvGrpSpPr>
            <p:cNvPr id="20" name="组合 29"/>
            <p:cNvGrpSpPr/>
            <p:nvPr/>
          </p:nvGrpSpPr>
          <p:grpSpPr bwMode="auto">
            <a:xfrm>
              <a:off x="1424858" y="1903340"/>
              <a:ext cx="3137368" cy="1607264"/>
              <a:chOff x="637160" y="3032125"/>
              <a:chExt cx="3137367" cy="1607264"/>
            </a:xfrm>
          </p:grpSpPr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637160" y="3032125"/>
                <a:ext cx="3137367" cy="4349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高度概括公司情况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矩形 38"/>
              <p:cNvSpPr>
                <a:spLocks noChangeArrowheads="1"/>
              </p:cNvSpPr>
              <p:nvPr/>
            </p:nvSpPr>
            <p:spPr bwMode="auto">
              <a:xfrm>
                <a:off x="755650" y="3562171"/>
                <a:ext cx="2838450" cy="107721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1" hangingPunct="1"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涵盖成立时间、历史沿革、主营业务或产品概括、竞争实力（荣誉、资质、技术专利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…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）等内容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1" name="直接连接符 45"/>
            <p:cNvSpPr>
              <a:spLocks noChangeShapeType="1"/>
            </p:cNvSpPr>
            <p:nvPr/>
          </p:nvSpPr>
          <p:spPr bwMode="auto">
            <a:xfrm>
              <a:off x="1403648" y="2407394"/>
              <a:ext cx="3312368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10.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核心团队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4984825" y="2074937"/>
            <a:ext cx="25922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让投资人相信你们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能做成事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39912" y="1541537"/>
            <a:ext cx="3604096" cy="2036762"/>
            <a:chOff x="827584" y="1831132"/>
            <a:chExt cx="3604096" cy="2036762"/>
          </a:xfrm>
        </p:grpSpPr>
        <p:grpSp>
          <p:nvGrpSpPr>
            <p:cNvPr id="23" name="组合 30"/>
            <p:cNvGrpSpPr/>
            <p:nvPr/>
          </p:nvGrpSpPr>
          <p:grpSpPr>
            <a:xfrm>
              <a:off x="927100" y="1831132"/>
              <a:ext cx="3428876" cy="2036762"/>
              <a:chOff x="927100" y="2586038"/>
              <a:chExt cx="3428876" cy="2036762"/>
            </a:xfrm>
          </p:grpSpPr>
          <p:grpSp>
            <p:nvGrpSpPr>
              <p:cNvPr id="25" name="组合 66"/>
              <p:cNvGrpSpPr/>
              <p:nvPr/>
            </p:nvGrpSpPr>
            <p:grpSpPr bwMode="auto">
              <a:xfrm>
                <a:off x="927100" y="2586038"/>
                <a:ext cx="2622550" cy="959802"/>
                <a:chOff x="-597996" y="0"/>
                <a:chExt cx="4221763" cy="496614"/>
              </a:xfrm>
            </p:grpSpPr>
            <p:sp>
              <p:nvSpPr>
                <p:cNvPr id="27" name="TextBox 6"/>
                <p:cNvSpPr>
                  <a:spLocks noChangeArrowheads="1"/>
                </p:cNvSpPr>
                <p:nvPr/>
              </p:nvSpPr>
              <p:spPr bwMode="auto">
                <a:xfrm>
                  <a:off x="-597996" y="0"/>
                  <a:ext cx="3456384" cy="2444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indent="179705" algn="just">
                    <a:lnSpc>
                      <a:spcPct val="130000"/>
                    </a:lnSpc>
                    <a:buSzPct val="100000"/>
                    <a:buFont typeface="Wingdings" panose="05000000000000000000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图片</a:t>
                  </a:r>
                  <a:r>
                    <a:rPr lang="en-US" altLang="zh-CN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+</a:t>
                  </a: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文字描述</a:t>
                  </a:r>
                  <a:endParaRPr lang="zh-CN" altLang="en-US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8" name="TextBox 6"/>
                <p:cNvSpPr>
                  <a:spLocks noChangeArrowheads="1"/>
                </p:cNvSpPr>
                <p:nvPr/>
              </p:nvSpPr>
              <p:spPr bwMode="auto">
                <a:xfrm>
                  <a:off x="23366" y="272639"/>
                  <a:ext cx="3600401" cy="223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marL="285750" algn="just">
                    <a:lnSpc>
                      <a:spcPct val="130000"/>
                    </a:lnSpc>
                    <a:buSzPct val="100000"/>
                    <a:buFont typeface="Times New Roman" panose="02020603050405020304" pitchFamily="18" charset="0"/>
                    <a:buNone/>
                  </a:pP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26" name="TextBox 23"/>
              <p:cNvSpPr txBox="1">
                <a:spLocks noChangeArrowheads="1"/>
              </p:cNvSpPr>
              <p:nvPr/>
            </p:nvSpPr>
            <p:spPr bwMode="auto">
              <a:xfrm>
                <a:off x="927100" y="3119438"/>
                <a:ext cx="3428876" cy="150336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22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角色姓名和职务（管理、技术、营销负责人）；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行业经验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+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成功业绩；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创业经历（如有）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anose="05000000000000000000" pitchFamily="2" charset="2"/>
                  <a:buChar char="Ø"/>
                </a:pP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4" name="直接连接符 45"/>
            <p:cNvSpPr>
              <a:spLocks noChangeShapeType="1"/>
            </p:cNvSpPr>
            <p:nvPr/>
          </p:nvSpPr>
          <p:spPr bwMode="auto">
            <a:xfrm>
              <a:off x="827584" y="2283719"/>
              <a:ext cx="3604096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11.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财务现状及预测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52050" y="16974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291683" y="2094348"/>
            <a:ext cx="27051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让投资人直观认识运营情况，并对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下未来工作及财务有大概预期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187624" y="1310310"/>
            <a:ext cx="3816424" cy="869789"/>
            <a:chOff x="323528" y="1223963"/>
            <a:chExt cx="3816424" cy="869789"/>
          </a:xfrm>
        </p:grpSpPr>
        <p:grpSp>
          <p:nvGrpSpPr>
            <p:cNvPr id="27" name="组合 66"/>
            <p:cNvGrpSpPr/>
            <p:nvPr/>
          </p:nvGrpSpPr>
          <p:grpSpPr bwMode="auto">
            <a:xfrm>
              <a:off x="374299" y="1223963"/>
              <a:ext cx="3615089" cy="869789"/>
              <a:chOff x="23366" y="0"/>
              <a:chExt cx="3600400" cy="484966"/>
            </a:xfrm>
          </p:grpSpPr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4" cy="24250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公司近3年财务状况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212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资产、营业收入、净利润、负债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323528" y="1707654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187053" y="2431228"/>
            <a:ext cx="4537075" cy="1249216"/>
            <a:chOff x="304800" y="2408684"/>
            <a:chExt cx="4537075" cy="1249216"/>
          </a:xfrm>
        </p:grpSpPr>
        <p:grpSp>
          <p:nvGrpSpPr>
            <p:cNvPr id="42" name="组合 19"/>
            <p:cNvGrpSpPr/>
            <p:nvPr/>
          </p:nvGrpSpPr>
          <p:grpSpPr bwMode="auto">
            <a:xfrm>
              <a:off x="304800" y="2408684"/>
              <a:ext cx="4537075" cy="1249216"/>
              <a:chOff x="0" y="-19046"/>
              <a:chExt cx="4133850" cy="1248924"/>
            </a:xfrm>
          </p:grpSpPr>
          <p:grpSp>
            <p:nvGrpSpPr>
              <p:cNvPr id="48" name="组合 66"/>
              <p:cNvGrpSpPr/>
              <p:nvPr/>
            </p:nvGrpSpPr>
            <p:grpSpPr bwMode="auto">
              <a:xfrm>
                <a:off x="33636" y="-19046"/>
                <a:ext cx="4100214" cy="1208605"/>
                <a:chOff x="-10994" y="-10623"/>
                <a:chExt cx="3634760" cy="674113"/>
              </a:xfrm>
            </p:grpSpPr>
            <p:sp>
              <p:nvSpPr>
                <p:cNvPr id="50" name="TextBox 6"/>
                <p:cNvSpPr>
                  <a:spLocks noChangeArrowheads="1"/>
                </p:cNvSpPr>
                <p:nvPr/>
              </p:nvSpPr>
              <p:spPr bwMode="auto">
                <a:xfrm>
                  <a:off x="-10994" y="-10623"/>
                  <a:ext cx="3456384" cy="453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indent="179705" algn="just">
                    <a:lnSpc>
                      <a:spcPct val="130000"/>
                    </a:lnSpc>
                    <a:buSzPct val="100000"/>
                    <a:buFont typeface="Wingdings" panose="05000000000000000000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公司未来</a:t>
                  </a:r>
                  <a:r>
                    <a:rPr lang="en-US" altLang="zh-CN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3</a:t>
                  </a: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年财务预测</a:t>
                  </a:r>
                  <a:endPara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  <a:p>
                  <a:pPr indent="179705" algn="just">
                    <a:lnSpc>
                      <a:spcPct val="130000"/>
                    </a:lnSpc>
                    <a:buSzPct val="100000"/>
                    <a:buFont typeface="Times New Roman" panose="02020603050405020304" pitchFamily="18" charset="0"/>
                    <a:buNone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（结合公司发展规划）</a:t>
                  </a:r>
                  <a:endPara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1" name="TextBox 6"/>
                <p:cNvSpPr>
                  <a:spLocks noChangeArrowheads="1"/>
                </p:cNvSpPr>
                <p:nvPr/>
              </p:nvSpPr>
              <p:spPr bwMode="auto">
                <a:xfrm>
                  <a:off x="23367" y="447957"/>
                  <a:ext cx="3600399" cy="2155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indent="179705" algn="just">
                    <a:lnSpc>
                      <a:spcPct val="130000"/>
                    </a:lnSpc>
                    <a:buSzPct val="100000"/>
                    <a:buFont typeface="Times New Roman" panose="02020603050405020304" pitchFamily="18" charset="0"/>
                    <a:buNone/>
                  </a:pPr>
                  <a:r>
                    <a:rPr lang="zh-CN" altLang="en-US" sz="160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  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49" name="TextBox 6"/>
              <p:cNvSpPr>
                <a:spLocks noChangeArrowheads="1"/>
              </p:cNvSpPr>
              <p:nvPr/>
            </p:nvSpPr>
            <p:spPr bwMode="auto">
              <a:xfrm>
                <a:off x="0" y="817554"/>
                <a:ext cx="3615088" cy="41232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 资产、营业收入、净利润、负债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7" name="直接连接符 45"/>
            <p:cNvSpPr>
              <a:spLocks noChangeShapeType="1"/>
            </p:cNvSpPr>
            <p:nvPr/>
          </p:nvSpPr>
          <p:spPr bwMode="auto">
            <a:xfrm>
              <a:off x="323528" y="3219822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12.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未来发展规划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5926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4899914" y="2133699"/>
            <a:ext cx="25922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让投资人了解公司的未来规划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744638" y="1916236"/>
            <a:ext cx="2827362" cy="871538"/>
            <a:chOff x="1744638" y="1916236"/>
            <a:chExt cx="2827362" cy="871538"/>
          </a:xfrm>
        </p:grpSpPr>
        <p:grpSp>
          <p:nvGrpSpPr>
            <p:cNvPr id="27" name="组合 26"/>
            <p:cNvGrpSpPr/>
            <p:nvPr/>
          </p:nvGrpSpPr>
          <p:grpSpPr>
            <a:xfrm>
              <a:off x="1763688" y="1916236"/>
              <a:ext cx="2808312" cy="871538"/>
              <a:chOff x="1115616" y="1844228"/>
              <a:chExt cx="2808312" cy="871538"/>
            </a:xfrm>
          </p:grpSpPr>
          <p:sp>
            <p:nvSpPr>
              <p:cNvPr id="28" name="直接连接符 45"/>
              <p:cNvSpPr>
                <a:spLocks noChangeShapeType="1"/>
              </p:cNvSpPr>
              <p:nvPr/>
            </p:nvSpPr>
            <p:spPr bwMode="auto">
              <a:xfrm>
                <a:off x="1115616" y="2283718"/>
                <a:ext cx="2808312" cy="0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30" name="组合 22"/>
              <p:cNvGrpSpPr/>
              <p:nvPr/>
            </p:nvGrpSpPr>
            <p:grpSpPr>
              <a:xfrm>
                <a:off x="1145203" y="1844228"/>
                <a:ext cx="2293496" cy="871538"/>
                <a:chOff x="857469" y="3121025"/>
                <a:chExt cx="2293496" cy="871538"/>
              </a:xfrm>
            </p:grpSpPr>
            <p:grpSp>
              <p:nvGrpSpPr>
                <p:cNvPr id="31" name="组合 66"/>
                <p:cNvGrpSpPr/>
                <p:nvPr/>
              </p:nvGrpSpPr>
              <p:grpSpPr bwMode="auto">
                <a:xfrm>
                  <a:off x="857469" y="3121025"/>
                  <a:ext cx="2234983" cy="838585"/>
                  <a:chOff x="23366" y="0"/>
                  <a:chExt cx="3600402" cy="467730"/>
                </a:xfrm>
              </p:grpSpPr>
              <p:sp>
                <p:nvSpPr>
                  <p:cNvPr id="33" name="TextBox 6"/>
                  <p:cNvSpPr>
                    <a:spLocks noChangeArrowheads="1"/>
                  </p:cNvSpPr>
                  <p:nvPr/>
                </p:nvSpPr>
                <p:spPr bwMode="auto">
                  <a:xfrm>
                    <a:off x="23366" y="0"/>
                    <a:ext cx="3456383" cy="2425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>
                    <a:spAutoFit/>
                  </a:bodyPr>
                  <a:lstStyle/>
                  <a:p>
                    <a:pPr indent="179705" algn="just">
                      <a:lnSpc>
                        <a:spcPct val="130000"/>
                      </a:lnSpc>
                      <a:buSzPct val="100000"/>
                      <a:buFont typeface="Wingdings" panose="05000000000000000000" pitchFamily="2" charset="2"/>
                      <a:buChar char="u"/>
                    </a:pPr>
                    <a:r>
                      <a:rPr lang="zh-CN" altLang="en-US" b="1" dirty="0">
                        <a:solidFill>
                          <a:schemeClr val="accent1">
                            <a:lumMod val="50000"/>
                          </a:schemeClr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三年或五年规划</a:t>
                    </a:r>
                    <a:endPara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9" name="TextBox 6"/>
                  <p:cNvSpPr>
                    <a:spLocks noChangeArrowheads="1"/>
                  </p:cNvSpPr>
                  <p:nvPr/>
                </p:nvSpPr>
                <p:spPr bwMode="auto">
                  <a:xfrm>
                    <a:off x="23368" y="272639"/>
                    <a:ext cx="3600400" cy="1950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>
                    <a:spAutoFit/>
                  </a:bodyPr>
                  <a:lstStyle/>
                  <a:p>
                    <a:pPr indent="179705" algn="just">
                      <a:lnSpc>
                        <a:spcPct val="130000"/>
                      </a:lnSpc>
                      <a:buSzPct val="100000"/>
                      <a:buFont typeface="Times New Roman" panose="02020603050405020304" pitchFamily="18" charset="0"/>
                      <a:buNone/>
                    </a:pPr>
                    <a:r>
                      <a:rPr lang="zh-CN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      </a:t>
                    </a:r>
                    <a:endParaRPr lang="zh-CN" altLang="en-US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2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899890" y="3654425"/>
                  <a:ext cx="2251075" cy="3381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accent1">
                          <a:lumMod val="50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战略规划图及实施方案</a:t>
                  </a:r>
                  <a:endPara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40" name="直接连接符 45"/>
            <p:cNvSpPr>
              <a:spLocks noChangeShapeType="1"/>
            </p:cNvSpPr>
            <p:nvPr/>
          </p:nvSpPr>
          <p:spPr bwMode="auto">
            <a:xfrm>
              <a:off x="1744638" y="2412876"/>
              <a:ext cx="2808312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13.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融资方案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952025" y="16688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065414" y="2248392"/>
            <a:ext cx="25922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微软雅黑" panose="020B0503020204020204" pitchFamily="34" charset="-122"/>
              </a:rPr>
              <a:t>让投资人明确项目融资需求和退出方式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03784" y="822325"/>
            <a:ext cx="3816424" cy="779931"/>
            <a:chOff x="539552" y="1060450"/>
            <a:chExt cx="3816424" cy="779931"/>
          </a:xfrm>
        </p:grpSpPr>
        <p:grpSp>
          <p:nvGrpSpPr>
            <p:cNvPr id="27" name="组合 66"/>
            <p:cNvGrpSpPr/>
            <p:nvPr/>
          </p:nvGrpSpPr>
          <p:grpSpPr bwMode="auto">
            <a:xfrm>
              <a:off x="556394" y="1060450"/>
              <a:ext cx="3511550" cy="779931"/>
              <a:chOff x="-15049" y="0"/>
              <a:chExt cx="3497282" cy="434721"/>
            </a:xfrm>
          </p:grpSpPr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56384" cy="21479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过往融资情况：</a:t>
                </a:r>
                <a:endParaRPr lang="zh-CN" altLang="en-US" sz="1600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-15049" y="240333"/>
                <a:ext cx="3497282" cy="1943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融资金额、投资机构、融资阶段</a:t>
                </a:r>
                <a:endParaRPr lang="zh-CN" alt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539552" y="1482105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03784" y="1769058"/>
            <a:ext cx="3816424" cy="1633189"/>
            <a:chOff x="539552" y="2007183"/>
            <a:chExt cx="3816424" cy="1633189"/>
          </a:xfrm>
        </p:grpSpPr>
        <p:grpSp>
          <p:nvGrpSpPr>
            <p:cNvPr id="40" name="组合 66"/>
            <p:cNvGrpSpPr/>
            <p:nvPr/>
          </p:nvGrpSpPr>
          <p:grpSpPr bwMode="auto">
            <a:xfrm>
              <a:off x="566738" y="2007183"/>
              <a:ext cx="3511550" cy="1633189"/>
              <a:chOff x="-4748" y="0"/>
              <a:chExt cx="3497282" cy="910542"/>
            </a:xfrm>
          </p:grpSpPr>
          <p:sp>
            <p:nvSpPr>
              <p:cNvPr id="46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56384" cy="21484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融资方案：</a:t>
                </a:r>
                <a:endParaRPr lang="zh-CN" altLang="en-US" sz="1600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7" name="TextBox 6"/>
              <p:cNvSpPr>
                <a:spLocks noChangeArrowheads="1"/>
              </p:cNvSpPr>
              <p:nvPr/>
            </p:nvSpPr>
            <p:spPr bwMode="auto">
              <a:xfrm>
                <a:off x="-4748" y="234467"/>
                <a:ext cx="3497282" cy="6760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 融资金额</a:t>
                </a:r>
                <a:endParaRPr lang="zh-CN" alt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 拟出让股份</a:t>
                </a:r>
                <a:endParaRPr 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 资金用途（越明细越好）</a:t>
                </a:r>
                <a:endParaRPr 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 融资阶段（天使轮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/A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/B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…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）</a:t>
                </a:r>
                <a:endParaRPr lang="zh-CN" alt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2" name="直接连接符 45"/>
            <p:cNvSpPr>
              <a:spLocks noChangeShapeType="1"/>
            </p:cNvSpPr>
            <p:nvPr/>
          </p:nvSpPr>
          <p:spPr bwMode="auto">
            <a:xfrm>
              <a:off x="539552" y="2418209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03784" y="3485753"/>
            <a:ext cx="3923830" cy="1008112"/>
            <a:chOff x="539552" y="3723878"/>
            <a:chExt cx="3923830" cy="1008112"/>
          </a:xfrm>
        </p:grpSpPr>
        <p:grpSp>
          <p:nvGrpSpPr>
            <p:cNvPr id="49" name="组合 23"/>
            <p:cNvGrpSpPr/>
            <p:nvPr/>
          </p:nvGrpSpPr>
          <p:grpSpPr bwMode="auto">
            <a:xfrm>
              <a:off x="565900" y="3723878"/>
              <a:ext cx="3897482" cy="1008112"/>
              <a:chOff x="639123" y="4824093"/>
              <a:chExt cx="3897482" cy="1008112"/>
            </a:xfrm>
          </p:grpSpPr>
          <p:sp>
            <p:nvSpPr>
              <p:cNvPr id="51" name="TextBox 6"/>
              <p:cNvSpPr>
                <a:spLocks noChangeArrowheads="1"/>
              </p:cNvSpPr>
              <p:nvPr/>
            </p:nvSpPr>
            <p:spPr bwMode="auto">
              <a:xfrm>
                <a:off x="639123" y="4824093"/>
                <a:ext cx="3897482" cy="38536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退出方式：</a:t>
                </a:r>
                <a:endParaRPr lang="zh-CN" altLang="en-US" sz="1600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701742" y="5308985"/>
                <a:ext cx="3665513" cy="5232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上市（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IPO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、新三板）、并购、定向增发、大股东回购、股权转让等</a:t>
                </a:r>
                <a:endParaRPr lang="zh-CN" altLang="en-US" sz="14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50" name="直接连接符 45"/>
            <p:cNvSpPr>
              <a:spLocks noChangeShapeType="1"/>
            </p:cNvSpPr>
            <p:nvPr/>
          </p:nvSpPr>
          <p:spPr bwMode="auto">
            <a:xfrm>
              <a:off x="539552" y="4155926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14.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封底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952025" y="16688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5278363" y="2067694"/>
            <a:ext cx="223224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对项目亮点做个总结，并展示负责人联系方式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971600" y="1986930"/>
            <a:ext cx="3906824" cy="859546"/>
            <a:chOff x="971600" y="1491630"/>
            <a:chExt cx="3906824" cy="859546"/>
          </a:xfrm>
        </p:grpSpPr>
        <p:grpSp>
          <p:nvGrpSpPr>
            <p:cNvPr id="40" name="组合 66"/>
            <p:cNvGrpSpPr/>
            <p:nvPr/>
          </p:nvGrpSpPr>
          <p:grpSpPr bwMode="auto">
            <a:xfrm>
              <a:off x="971600" y="1491630"/>
              <a:ext cx="3574446" cy="859546"/>
              <a:chOff x="-103538" y="-6776"/>
              <a:chExt cx="3559922" cy="479096"/>
            </a:xfrm>
          </p:grpSpPr>
          <p:sp>
            <p:nvSpPr>
              <p:cNvPr id="43" name="TextBox 6"/>
              <p:cNvSpPr>
                <a:spLocks noChangeArrowheads="1"/>
              </p:cNvSpPr>
              <p:nvPr/>
            </p:nvSpPr>
            <p:spPr bwMode="auto">
              <a:xfrm>
                <a:off x="0" y="-6776"/>
                <a:ext cx="3456384" cy="24242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亮点总结：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TextBox 6"/>
              <p:cNvSpPr>
                <a:spLocks noChangeArrowheads="1"/>
              </p:cNvSpPr>
              <p:nvPr/>
            </p:nvSpPr>
            <p:spPr bwMode="auto">
              <a:xfrm>
                <a:off x="-103538" y="260063"/>
                <a:ext cx="3497282" cy="21225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使用关键词概括整体信息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1" name="直接连接符 45"/>
            <p:cNvSpPr>
              <a:spLocks noChangeShapeType="1"/>
            </p:cNvSpPr>
            <p:nvPr/>
          </p:nvSpPr>
          <p:spPr bwMode="auto">
            <a:xfrm>
              <a:off x="1062000" y="1923678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1.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封面</a:t>
            </a:r>
            <a:endParaRPr lang="zh-CN" altLang="en-US" dirty="0"/>
          </a:p>
        </p:txBody>
      </p:sp>
      <p:grpSp>
        <p:nvGrpSpPr>
          <p:cNvPr id="24" name="组合 32"/>
          <p:cNvGrpSpPr/>
          <p:nvPr/>
        </p:nvGrpSpPr>
        <p:grpSpPr bwMode="auto">
          <a:xfrm>
            <a:off x="1541025" y="2704232"/>
            <a:ext cx="3690938" cy="949489"/>
            <a:chOff x="-95879" y="0"/>
            <a:chExt cx="3691961" cy="864175"/>
          </a:xfrm>
        </p:grpSpPr>
        <p:sp>
          <p:nvSpPr>
            <p:cNvPr id="25" name="TextBox 6"/>
            <p:cNvSpPr>
              <a:spLocks noChangeArrowheads="1"/>
            </p:cNvSpPr>
            <p:nvPr/>
          </p:nvSpPr>
          <p:spPr bwMode="auto">
            <a:xfrm>
              <a:off x="24147" y="0"/>
              <a:ext cx="3571935" cy="4299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indent="179705" algn="just">
                <a:lnSpc>
                  <a:spcPct val="130000"/>
                </a:lnSpc>
                <a:buSzPct val="100000"/>
                <a:buFont typeface="Wingdings" panose="05000000000000000000" pitchFamily="2" charset="2"/>
                <a:buChar char="u"/>
              </a:pPr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主讲人自我介绍：</a:t>
              </a:r>
              <a:endParaRPr lang="zh-CN" altLang="en-US" b="1" dirty="0">
                <a:solidFill>
                  <a:schemeClr val="accent1">
                    <a:lumMod val="50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直接连接符 45"/>
            <p:cNvSpPr>
              <a:spLocks noChangeShapeType="1"/>
            </p:cNvSpPr>
            <p:nvPr/>
          </p:nvSpPr>
          <p:spPr bwMode="auto">
            <a:xfrm>
              <a:off x="-23851" y="460179"/>
              <a:ext cx="3050689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7" name="TextBox 6"/>
            <p:cNvSpPr>
              <a:spLocks noChangeArrowheads="1"/>
            </p:cNvSpPr>
            <p:nvPr/>
          </p:nvSpPr>
          <p:spPr bwMode="auto">
            <a:xfrm>
              <a:off x="-95879" y="488811"/>
              <a:ext cx="3210195" cy="3753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indent="179705" algn="just">
                <a:lnSpc>
                  <a:spcPct val="130000"/>
                </a:lnSpc>
                <a:buSzPct val="100000"/>
                <a:buFont typeface="Times New Roman" panose="02020603050405020304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公司名、姓名、职务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8" name="组合 33"/>
          <p:cNvGrpSpPr/>
          <p:nvPr/>
        </p:nvGrpSpPr>
        <p:grpSpPr bwMode="auto">
          <a:xfrm>
            <a:off x="1544967" y="1347614"/>
            <a:ext cx="3665060" cy="949488"/>
            <a:chOff x="-69995" y="0"/>
            <a:chExt cx="3666077" cy="864173"/>
          </a:xfrm>
        </p:grpSpPr>
        <p:sp>
          <p:nvSpPr>
            <p:cNvPr id="29" name="TextBox 6"/>
            <p:cNvSpPr>
              <a:spLocks noChangeArrowheads="1"/>
            </p:cNvSpPr>
            <p:nvPr/>
          </p:nvSpPr>
          <p:spPr bwMode="auto">
            <a:xfrm>
              <a:off x="24147" y="0"/>
              <a:ext cx="3571935" cy="4299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indent="179705" algn="just">
                <a:lnSpc>
                  <a:spcPct val="130000"/>
                </a:lnSpc>
                <a:buSzPct val="100000"/>
                <a:buFont typeface="Wingdings" panose="05000000000000000000" pitchFamily="2" charset="2"/>
                <a:buChar char="u"/>
              </a:pPr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路演项目名称：</a:t>
              </a:r>
              <a:endParaRPr lang="zh-CN" altLang="en-US" b="1" dirty="0">
                <a:solidFill>
                  <a:schemeClr val="accent1">
                    <a:lumMod val="50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直接连接符 45"/>
            <p:cNvSpPr>
              <a:spLocks noChangeShapeType="1"/>
            </p:cNvSpPr>
            <p:nvPr/>
          </p:nvSpPr>
          <p:spPr bwMode="auto">
            <a:xfrm>
              <a:off x="0" y="460179"/>
              <a:ext cx="3050689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1" name="TextBox 6"/>
            <p:cNvSpPr>
              <a:spLocks noChangeArrowheads="1"/>
            </p:cNvSpPr>
            <p:nvPr/>
          </p:nvSpPr>
          <p:spPr bwMode="auto">
            <a:xfrm>
              <a:off x="-69995" y="488810"/>
              <a:ext cx="2985181" cy="3753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indent="179705" algn="just">
                <a:lnSpc>
                  <a:spcPct val="130000"/>
                </a:lnSpc>
                <a:buSzPct val="100000"/>
                <a:buFont typeface="Times New Roman" panose="02020603050405020304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高度概括项目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4795200" y="2122939"/>
            <a:ext cx="2880320" cy="9694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让投资者知道你的身份，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并迅速理解公司或项目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是做什么的</a:t>
            </a:r>
            <a:endParaRPr lang="zh-CN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4752000" y="171645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2.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行业介绍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4783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4830987" y="1962051"/>
            <a:ext cx="276716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让投资人知道本项目的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细分市场需求情况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5" name="组合 41"/>
          <p:cNvGrpSpPr/>
          <p:nvPr/>
        </p:nvGrpSpPr>
        <p:grpSpPr>
          <a:xfrm>
            <a:off x="1321247" y="2496691"/>
            <a:ext cx="3328094" cy="1160839"/>
            <a:chOff x="1055440" y="3360006"/>
            <a:chExt cx="3328094" cy="1160839"/>
          </a:xfrm>
        </p:grpSpPr>
        <p:grpSp>
          <p:nvGrpSpPr>
            <p:cNvPr id="6" name="组合 66"/>
            <p:cNvGrpSpPr/>
            <p:nvPr/>
          </p:nvGrpSpPr>
          <p:grpSpPr bwMode="auto">
            <a:xfrm>
              <a:off x="1055440" y="3360006"/>
              <a:ext cx="3328094" cy="908773"/>
              <a:chOff x="23367" y="0"/>
              <a:chExt cx="3941520" cy="469687"/>
            </a:xfrm>
          </p:grpSpPr>
          <p:sp>
            <p:nvSpPr>
              <p:cNvPr id="48" name="TextBox 6"/>
              <p:cNvSpPr>
                <a:spLocks noChangeArrowheads="1"/>
              </p:cNvSpPr>
              <p:nvPr/>
            </p:nvSpPr>
            <p:spPr bwMode="auto">
              <a:xfrm>
                <a:off x="41992" y="0"/>
                <a:ext cx="3456384" cy="2250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-10668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细分市场情况：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9" name="直接连接符 45"/>
              <p:cNvSpPr>
                <a:spLocks noChangeShapeType="1"/>
              </p:cNvSpPr>
              <p:nvPr/>
            </p:nvSpPr>
            <p:spPr bwMode="auto">
              <a:xfrm flipV="1">
                <a:off x="127273" y="260514"/>
                <a:ext cx="3837614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0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4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284480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7" name="TextBox 20"/>
            <p:cNvSpPr txBox="1">
              <a:spLocks noChangeArrowheads="1"/>
            </p:cNvSpPr>
            <p:nvPr/>
          </p:nvSpPr>
          <p:spPr bwMode="auto">
            <a:xfrm>
              <a:off x="1253876" y="3936070"/>
              <a:ext cx="2913634" cy="5847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容量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规模、增长情况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趋势、机会等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40"/>
          <p:cNvGrpSpPr/>
          <p:nvPr/>
        </p:nvGrpSpPr>
        <p:grpSpPr>
          <a:xfrm>
            <a:off x="1321921" y="1056531"/>
            <a:ext cx="3327420" cy="1163167"/>
            <a:chOff x="1100564" y="1272703"/>
            <a:chExt cx="3327420" cy="1163167"/>
          </a:xfrm>
        </p:grpSpPr>
        <p:grpSp>
          <p:nvGrpSpPr>
            <p:cNvPr id="8" name="组合 66"/>
            <p:cNvGrpSpPr/>
            <p:nvPr/>
          </p:nvGrpSpPr>
          <p:grpSpPr bwMode="auto">
            <a:xfrm>
              <a:off x="1100564" y="1272703"/>
              <a:ext cx="3327420" cy="908795"/>
              <a:chOff x="23366" y="0"/>
              <a:chExt cx="3941597" cy="469678"/>
            </a:xfrm>
          </p:grpSpPr>
          <p:sp>
            <p:nvSpPr>
              <p:cNvPr id="54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5" cy="22504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-10668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用户需求场景：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5" name="直接连接符 45"/>
              <p:cNvSpPr>
                <a:spLocks noChangeShapeType="1"/>
              </p:cNvSpPr>
              <p:nvPr/>
            </p:nvSpPr>
            <p:spPr bwMode="auto">
              <a:xfrm flipV="1">
                <a:off x="126495" y="260503"/>
                <a:ext cx="3838468" cy="1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6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284480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53" name="TextBox 19"/>
            <p:cNvSpPr txBox="1">
              <a:spLocks noChangeArrowheads="1"/>
            </p:cNvSpPr>
            <p:nvPr/>
          </p:nvSpPr>
          <p:spPr bwMode="auto">
            <a:xfrm>
              <a:off x="1259632" y="1851670"/>
              <a:ext cx="2853432" cy="584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具体阐述应用场景，体现项目在市场上的必要性或可行性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729667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3.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产品服务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4811664" y="2024294"/>
            <a:ext cx="278621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让投资人了解融资项目的特点和亮点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5" name="组合 24"/>
          <p:cNvGrpSpPr/>
          <p:nvPr/>
        </p:nvGrpSpPr>
        <p:grpSpPr>
          <a:xfrm>
            <a:off x="1302197" y="2506216"/>
            <a:ext cx="3328094" cy="914618"/>
            <a:chOff x="1055440" y="3360006"/>
            <a:chExt cx="3328094" cy="914618"/>
          </a:xfrm>
        </p:grpSpPr>
        <p:grpSp>
          <p:nvGrpSpPr>
            <p:cNvPr id="6" name="组合 66"/>
            <p:cNvGrpSpPr/>
            <p:nvPr/>
          </p:nvGrpSpPr>
          <p:grpSpPr bwMode="auto">
            <a:xfrm>
              <a:off x="1055440" y="3360006"/>
              <a:ext cx="3328094" cy="908773"/>
              <a:chOff x="23367" y="0"/>
              <a:chExt cx="3941520" cy="469687"/>
            </a:xfrm>
          </p:grpSpPr>
          <p:sp>
            <p:nvSpPr>
              <p:cNvPr id="28" name="TextBox 6"/>
              <p:cNvSpPr>
                <a:spLocks noChangeArrowheads="1"/>
              </p:cNvSpPr>
              <p:nvPr/>
            </p:nvSpPr>
            <p:spPr bwMode="auto">
              <a:xfrm>
                <a:off x="41992" y="0"/>
                <a:ext cx="3456384" cy="2338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-10668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项目所处阶段：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9" name="直接连接符 45"/>
              <p:cNvSpPr>
                <a:spLocks noChangeShapeType="1"/>
              </p:cNvSpPr>
              <p:nvPr/>
            </p:nvSpPr>
            <p:spPr bwMode="auto">
              <a:xfrm flipV="1">
                <a:off x="127273" y="260514"/>
                <a:ext cx="3837614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4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284480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7" name="TextBox 20"/>
            <p:cNvSpPr txBox="1">
              <a:spLocks noChangeArrowheads="1"/>
            </p:cNvSpPr>
            <p:nvPr/>
          </p:nvSpPr>
          <p:spPr bwMode="auto">
            <a:xfrm>
              <a:off x="1253876" y="3936070"/>
              <a:ext cx="2841625" cy="33855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运营数据、取得资质、规模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30"/>
          <p:cNvGrpSpPr/>
          <p:nvPr/>
        </p:nvGrpSpPr>
        <p:grpSpPr>
          <a:xfrm>
            <a:off x="1302871" y="1066056"/>
            <a:ext cx="3327420" cy="1163167"/>
            <a:chOff x="1100564" y="1272703"/>
            <a:chExt cx="3327420" cy="1163167"/>
          </a:xfrm>
        </p:grpSpPr>
        <p:grpSp>
          <p:nvGrpSpPr>
            <p:cNvPr id="8" name="组合 66"/>
            <p:cNvGrpSpPr/>
            <p:nvPr/>
          </p:nvGrpSpPr>
          <p:grpSpPr bwMode="auto">
            <a:xfrm>
              <a:off x="1100564" y="1272703"/>
              <a:ext cx="3327420" cy="908795"/>
              <a:chOff x="23366" y="0"/>
              <a:chExt cx="3941597" cy="469678"/>
            </a:xfrm>
          </p:grpSpPr>
          <p:sp>
            <p:nvSpPr>
              <p:cNvPr id="43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5" cy="24416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-10668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产品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服务介绍：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4" name="直接连接符 45"/>
              <p:cNvSpPr>
                <a:spLocks noChangeShapeType="1"/>
              </p:cNvSpPr>
              <p:nvPr/>
            </p:nvSpPr>
            <p:spPr bwMode="auto">
              <a:xfrm flipV="1">
                <a:off x="126495" y="260503"/>
                <a:ext cx="3838468" cy="1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5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284480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2" name="TextBox 19"/>
            <p:cNvSpPr txBox="1">
              <a:spLocks noChangeArrowheads="1"/>
            </p:cNvSpPr>
            <p:nvPr/>
          </p:nvSpPr>
          <p:spPr bwMode="auto">
            <a:xfrm>
              <a:off x="1259632" y="1851670"/>
              <a:ext cx="2853432" cy="584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特点、用途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功能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原理、解决的问题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591644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4.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核心能力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4914288" y="2092166"/>
            <a:ext cx="28083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让投资人认同你解决客户需求的能力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5" name="组合 49"/>
          <p:cNvGrpSpPr/>
          <p:nvPr/>
        </p:nvGrpSpPr>
        <p:grpSpPr>
          <a:xfrm>
            <a:off x="611560" y="1621929"/>
            <a:ext cx="4032448" cy="1501775"/>
            <a:chOff x="611560" y="1698129"/>
            <a:chExt cx="4032448" cy="1501775"/>
          </a:xfrm>
        </p:grpSpPr>
        <p:grpSp>
          <p:nvGrpSpPr>
            <p:cNvPr id="6" name="组合 66"/>
            <p:cNvGrpSpPr/>
            <p:nvPr/>
          </p:nvGrpSpPr>
          <p:grpSpPr bwMode="auto">
            <a:xfrm>
              <a:off x="702047" y="1698129"/>
              <a:ext cx="3941961" cy="504055"/>
              <a:chOff x="-47228" y="0"/>
              <a:chExt cx="3735878" cy="260370"/>
            </a:xfrm>
          </p:grpSpPr>
          <p:sp>
            <p:nvSpPr>
              <p:cNvPr id="47" name="TextBox 6"/>
              <p:cNvSpPr>
                <a:spLocks noChangeArrowheads="1"/>
              </p:cNvSpPr>
              <p:nvPr/>
            </p:nvSpPr>
            <p:spPr bwMode="auto">
              <a:xfrm>
                <a:off x="-47228" y="0"/>
                <a:ext cx="3456384" cy="24403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285750" indent="-10668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解决客户需求的技术或能力</a:t>
                </a:r>
                <a:endParaRPr lang="zh-CN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8" name="直接连接符 45"/>
              <p:cNvSpPr>
                <a:spLocks noChangeShapeType="1"/>
              </p:cNvSpPr>
              <p:nvPr/>
            </p:nvSpPr>
            <p:spPr bwMode="auto">
              <a:xfrm>
                <a:off x="0" y="256670"/>
                <a:ext cx="3688650" cy="370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3" name="矩形 16"/>
            <p:cNvSpPr>
              <a:spLocks noChangeArrowheads="1"/>
            </p:cNvSpPr>
            <p:nvPr/>
          </p:nvSpPr>
          <p:spPr bwMode="auto">
            <a:xfrm>
              <a:off x="611560" y="2282329"/>
              <a:ext cx="3689350" cy="9175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285750" indent="284480" algn="just">
                <a:lnSpc>
                  <a:spcPts val="2200"/>
                </a:lnSpc>
                <a:buSzPct val="100000"/>
                <a:buFont typeface="Wingdings" panose="05000000000000000000" pitchFamily="2" charset="2"/>
                <a:buChar char="Ø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列举硬件、软件、专利等；</a:t>
              </a:r>
              <a:endParaRPr lang="en-US" altLang="zh-CN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marL="285750" indent="284480" algn="just">
                <a:lnSpc>
                  <a:spcPts val="2200"/>
                </a:lnSpc>
                <a:buSzPct val="100000"/>
                <a:buFont typeface="Wingdings" panose="05000000000000000000" pitchFamily="2" charset="2"/>
                <a:buChar char="Ø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响应速度、荣誉、资质、获客成本、配套服务等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703787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5.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盈利模式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4899713" y="1703629"/>
            <a:ext cx="279082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让投资人了解公司处于价值链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的位置、上下游关系、收入分配及发展各阶段盈利模式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" name="组合 17"/>
          <p:cNvGrpSpPr/>
          <p:nvPr/>
        </p:nvGrpSpPr>
        <p:grpSpPr>
          <a:xfrm>
            <a:off x="1242442" y="1182886"/>
            <a:ext cx="3401565" cy="1088256"/>
            <a:chOff x="514350" y="1666875"/>
            <a:chExt cx="3401565" cy="1088256"/>
          </a:xfrm>
        </p:grpSpPr>
        <p:grpSp>
          <p:nvGrpSpPr>
            <p:cNvPr id="4" name="组合 19"/>
            <p:cNvGrpSpPr/>
            <p:nvPr/>
          </p:nvGrpSpPr>
          <p:grpSpPr bwMode="auto">
            <a:xfrm>
              <a:off x="514350" y="1666875"/>
              <a:ext cx="3401565" cy="434927"/>
              <a:chOff x="0" y="0"/>
              <a:chExt cx="3400977" cy="434759"/>
            </a:xfrm>
          </p:grpSpPr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256987" cy="43475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457200" indent="-27813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价值链流程图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" name="直接连接符 45"/>
              <p:cNvSpPr>
                <a:spLocks noChangeShapeType="1"/>
              </p:cNvSpPr>
              <p:nvPr/>
            </p:nvSpPr>
            <p:spPr bwMode="auto">
              <a:xfrm>
                <a:off x="177799" y="431882"/>
                <a:ext cx="3223178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0" name="矩形 41"/>
            <p:cNvSpPr>
              <a:spLocks noChangeArrowheads="1"/>
            </p:cNvSpPr>
            <p:nvPr/>
          </p:nvSpPr>
          <p:spPr bwMode="auto">
            <a:xfrm>
              <a:off x="720725" y="2170931"/>
              <a:ext cx="2695575" cy="584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buSzPct val="100000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供产销各阶段成本结构，收费内容、收费对象和节点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组合 24"/>
          <p:cNvGrpSpPr/>
          <p:nvPr/>
        </p:nvGrpSpPr>
        <p:grpSpPr>
          <a:xfrm>
            <a:off x="1242442" y="2532807"/>
            <a:ext cx="3384941" cy="1125537"/>
            <a:chOff x="1242442" y="2931790"/>
            <a:chExt cx="3384941" cy="1125537"/>
          </a:xfrm>
        </p:grpSpPr>
        <p:grpSp>
          <p:nvGrpSpPr>
            <p:cNvPr id="6" name="组合 24"/>
            <p:cNvGrpSpPr/>
            <p:nvPr/>
          </p:nvGrpSpPr>
          <p:grpSpPr>
            <a:xfrm>
              <a:off x="1242442" y="2931790"/>
              <a:ext cx="3257550" cy="1125537"/>
              <a:chOff x="514350" y="3865563"/>
              <a:chExt cx="3257550" cy="1125537"/>
            </a:xfrm>
          </p:grpSpPr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514350" y="3865563"/>
                <a:ext cx="3257550" cy="4349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marL="457200" indent="-278130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产品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服务盈利结构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矩形 41"/>
              <p:cNvSpPr>
                <a:spLocks noChangeArrowheads="1"/>
              </p:cNvSpPr>
              <p:nvPr/>
            </p:nvSpPr>
            <p:spPr bwMode="auto">
              <a:xfrm>
                <a:off x="749300" y="4406900"/>
                <a:ext cx="2695575" cy="584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1" hangingPunct="1">
                  <a:buSzPct val="100000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饼图或条形图方式展现目前及未来盈利结构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0" name="直接连接符 45"/>
            <p:cNvSpPr>
              <a:spLocks noChangeShapeType="1"/>
            </p:cNvSpPr>
            <p:nvPr/>
          </p:nvSpPr>
          <p:spPr bwMode="auto">
            <a:xfrm>
              <a:off x="1403648" y="3363838"/>
              <a:ext cx="3223735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660655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6.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竞争情况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23475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5166519" y="1957994"/>
            <a:ext cx="280831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让投资人知道项目在与谁竞争，为何你的解决方案更优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5" name="组合 36"/>
          <p:cNvGrpSpPr/>
          <p:nvPr/>
        </p:nvGrpSpPr>
        <p:grpSpPr bwMode="auto">
          <a:xfrm>
            <a:off x="798637" y="3453358"/>
            <a:ext cx="4189412" cy="752514"/>
            <a:chOff x="59063" y="0"/>
            <a:chExt cx="4189726" cy="752404"/>
          </a:xfrm>
        </p:grpSpPr>
        <p:sp>
          <p:nvSpPr>
            <p:cNvPr id="30" name="TextBox 6"/>
            <p:cNvSpPr>
              <a:spLocks noChangeArrowheads="1"/>
            </p:cNvSpPr>
            <p:nvPr/>
          </p:nvSpPr>
          <p:spPr bwMode="auto">
            <a:xfrm>
              <a:off x="59063" y="0"/>
              <a:ext cx="4189726" cy="752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indent="179705" algn="just">
                <a:lnSpc>
                  <a:spcPct val="130000"/>
                </a:lnSpc>
                <a:buSzPct val="100000"/>
                <a:buFont typeface="Wingdings" panose="05000000000000000000" pitchFamily="2" charset="2"/>
                <a:buChar char="u"/>
              </a:pPr>
              <a:r>
                <a:rPr lang="zh-CN" altLang="en-US" sz="1700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rPr>
                <a:t>竞争对手的资本运作情况</a:t>
              </a:r>
              <a:endParaRPr lang="en-US" sz="1700" b="1" dirty="0">
                <a:solidFill>
                  <a:schemeClr val="accent1">
                    <a:lumMod val="50000"/>
                  </a:schemeClr>
                </a:solidFill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indent="179705" algn="just">
                <a:lnSpc>
                  <a:spcPct val="130000"/>
                </a:lnSpc>
                <a:buSzPct val="100000"/>
                <a:buFont typeface="Times New Roman" panose="02020603050405020304" pitchFamily="18" charset="0"/>
                <a:buNone/>
              </a:pPr>
              <a:endParaRPr lang="en-US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直接连接符 45"/>
            <p:cNvSpPr>
              <a:spLocks noChangeShapeType="1"/>
            </p:cNvSpPr>
            <p:nvPr/>
          </p:nvSpPr>
          <p:spPr bwMode="auto">
            <a:xfrm>
              <a:off x="63117" y="460178"/>
              <a:ext cx="4041645" cy="4196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组合 41"/>
          <p:cNvGrpSpPr/>
          <p:nvPr/>
        </p:nvGrpSpPr>
        <p:grpSpPr>
          <a:xfrm>
            <a:off x="811585" y="893465"/>
            <a:ext cx="4132262" cy="1089025"/>
            <a:chOff x="395536" y="1203598"/>
            <a:chExt cx="4132262" cy="1089025"/>
          </a:xfrm>
        </p:grpSpPr>
        <p:grpSp>
          <p:nvGrpSpPr>
            <p:cNvPr id="7" name="组合 38"/>
            <p:cNvGrpSpPr/>
            <p:nvPr/>
          </p:nvGrpSpPr>
          <p:grpSpPr bwMode="auto">
            <a:xfrm>
              <a:off x="395536" y="1203598"/>
              <a:ext cx="4132262" cy="460371"/>
              <a:chOff x="1" y="0"/>
              <a:chExt cx="4132262" cy="460177"/>
            </a:xfrm>
          </p:grpSpPr>
          <p:sp>
            <p:nvSpPr>
              <p:cNvPr id="45" name="TextBox 6"/>
              <p:cNvSpPr>
                <a:spLocks noChangeArrowheads="1"/>
              </p:cNvSpPr>
              <p:nvPr/>
            </p:nvSpPr>
            <p:spPr bwMode="auto">
              <a:xfrm>
                <a:off x="26932" y="0"/>
                <a:ext cx="4105331" cy="39865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sz="1700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竞争格局及竞争对手</a:t>
                </a:r>
                <a:endParaRPr lang="zh-CN" altLang="en-US" sz="17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直接连接符 45"/>
              <p:cNvSpPr>
                <a:spLocks noChangeShapeType="1"/>
              </p:cNvSpPr>
              <p:nvPr/>
            </p:nvSpPr>
            <p:spPr bwMode="auto">
              <a:xfrm flipV="1">
                <a:off x="1" y="431865"/>
                <a:ext cx="4032448" cy="28312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矩形 41"/>
            <p:cNvSpPr>
              <a:spLocks noChangeArrowheads="1"/>
            </p:cNvSpPr>
            <p:nvPr/>
          </p:nvSpPr>
          <p:spPr bwMode="auto">
            <a:xfrm>
              <a:off x="467544" y="1708423"/>
              <a:ext cx="3744416" cy="584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buFont typeface="Times New Roman" panose="02020603050405020304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目前细分市场竞争对手数量、垄断情况；国际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区域竞争对手；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50"/>
          <p:cNvGrpSpPr/>
          <p:nvPr/>
        </p:nvGrpSpPr>
        <p:grpSpPr>
          <a:xfrm>
            <a:off x="811585" y="2117601"/>
            <a:ext cx="4104456" cy="1128713"/>
            <a:chOff x="393948" y="2597423"/>
            <a:chExt cx="4104456" cy="1128713"/>
          </a:xfrm>
        </p:grpSpPr>
        <p:grpSp>
          <p:nvGrpSpPr>
            <p:cNvPr id="9" name="组合 37"/>
            <p:cNvGrpSpPr/>
            <p:nvPr/>
          </p:nvGrpSpPr>
          <p:grpSpPr bwMode="auto">
            <a:xfrm>
              <a:off x="393948" y="2597423"/>
              <a:ext cx="4104456" cy="504056"/>
              <a:chOff x="0" y="0"/>
              <a:chExt cx="4104620" cy="503408"/>
            </a:xfrm>
          </p:grpSpPr>
          <p:sp>
            <p:nvSpPr>
              <p:cNvPr id="58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733951" cy="39857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sz="1700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公司在竞争中所处地位及优势</a:t>
                </a:r>
                <a:endParaRPr lang="zh-CN" altLang="en-US" sz="17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" name="直接连接符 45"/>
              <p:cNvSpPr>
                <a:spLocks noChangeShapeType="1"/>
              </p:cNvSpPr>
              <p:nvPr/>
            </p:nvSpPr>
            <p:spPr bwMode="auto">
              <a:xfrm>
                <a:off x="0" y="499419"/>
                <a:ext cx="4104620" cy="3989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7" name="矩形 41"/>
            <p:cNvSpPr>
              <a:spLocks noChangeArrowheads="1"/>
            </p:cNvSpPr>
            <p:nvPr/>
          </p:nvSpPr>
          <p:spPr bwMode="auto">
            <a:xfrm>
              <a:off x="465956" y="3141936"/>
              <a:ext cx="3511550" cy="584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buSzPct val="100000"/>
                <a:buFont typeface="Times New Roman" panose="02020603050405020304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项目与竞争对手之间的数据对比：价格、技术、质量、服务链条等方面；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755546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7.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营销模式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4856175" y="1894227"/>
            <a:ext cx="283845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让投资人知道项目的销售方式/渠道/策略；公司能将产品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服务卖出去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" name="组合 23"/>
          <p:cNvGrpSpPr/>
          <p:nvPr/>
        </p:nvGrpSpPr>
        <p:grpSpPr>
          <a:xfrm>
            <a:off x="681143" y="1498104"/>
            <a:ext cx="4015823" cy="1709738"/>
            <a:chOff x="700193" y="1707654"/>
            <a:chExt cx="4015823" cy="1709738"/>
          </a:xfrm>
        </p:grpSpPr>
        <p:grpSp>
          <p:nvGrpSpPr>
            <p:cNvPr id="4" name="组合 66"/>
            <p:cNvGrpSpPr/>
            <p:nvPr/>
          </p:nvGrpSpPr>
          <p:grpSpPr bwMode="auto">
            <a:xfrm>
              <a:off x="779456" y="1707654"/>
              <a:ext cx="3486523" cy="1709738"/>
              <a:chOff x="23365" y="0"/>
              <a:chExt cx="3646078" cy="953520"/>
            </a:xfrm>
          </p:grpSpPr>
          <p:sp>
            <p:nvSpPr>
              <p:cNvPr id="27" name="TextBox 6"/>
              <p:cNvSpPr>
                <a:spLocks noChangeArrowheads="1"/>
              </p:cNvSpPr>
              <p:nvPr/>
            </p:nvSpPr>
            <p:spPr bwMode="auto">
              <a:xfrm>
                <a:off x="23365" y="0"/>
                <a:ext cx="3456384" cy="24255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产品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项目销售策略：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" name="TextBox 6"/>
              <p:cNvSpPr>
                <a:spLocks noChangeArrowheads="1"/>
              </p:cNvSpPr>
              <p:nvPr/>
            </p:nvSpPr>
            <p:spPr bwMode="auto">
              <a:xfrm>
                <a:off x="23367" y="272640"/>
                <a:ext cx="3646076" cy="68088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ts val="22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制造型企业：直销、分销、捆绑销售、渠道；销售人员数量、区域；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ts val="22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互联网企业：广告投入、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SEO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、点击量、转化策略、体验店等；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6" name="直接连接符 45"/>
            <p:cNvSpPr>
              <a:spLocks noChangeShapeType="1"/>
            </p:cNvSpPr>
            <p:nvPr/>
          </p:nvSpPr>
          <p:spPr bwMode="auto">
            <a:xfrm>
              <a:off x="700193" y="2139702"/>
              <a:ext cx="4015823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643402" cy="576263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8.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项目介绍</a:t>
            </a:r>
            <a:r>
              <a:rPr lang="en-US" altLang="zh-CN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-</a:t>
            </a:r>
            <a:r>
              <a:rPr lang="zh-CN" altLang="en-US" sz="2800" dirty="0">
                <a:solidFill>
                  <a:schemeClr val="tx2"/>
                </a:solidFill>
                <a:latin typeface="方正姚体" panose="02010601030101010101" charset="-122"/>
                <a:ea typeface="方正姚体" panose="02010601030101010101" charset="-122"/>
                <a:cs typeface="+mn-cs"/>
              </a:rPr>
              <a:t>客户情况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42525" y="15926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142525" y="2110019"/>
            <a:ext cx="294322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让投资人看到客户情况，以及客户对公司的认可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" name="组合 30"/>
          <p:cNvGrpSpPr/>
          <p:nvPr/>
        </p:nvGrpSpPr>
        <p:grpSpPr>
          <a:xfrm>
            <a:off x="1122716" y="2980556"/>
            <a:ext cx="3799799" cy="1197575"/>
            <a:chOff x="1122716" y="3075806"/>
            <a:chExt cx="3799799" cy="1197575"/>
          </a:xfrm>
        </p:grpSpPr>
        <p:grpSp>
          <p:nvGrpSpPr>
            <p:cNvPr id="4" name="组合 18"/>
            <p:cNvGrpSpPr/>
            <p:nvPr/>
          </p:nvGrpSpPr>
          <p:grpSpPr>
            <a:xfrm>
              <a:off x="1131762" y="3075806"/>
              <a:ext cx="3148014" cy="1197575"/>
              <a:chOff x="704849" y="3965575"/>
              <a:chExt cx="3148014" cy="1197575"/>
            </a:xfrm>
          </p:grpSpPr>
          <p:grpSp>
            <p:nvGrpSpPr>
              <p:cNvPr id="5" name="组合 66"/>
              <p:cNvGrpSpPr/>
              <p:nvPr/>
            </p:nvGrpSpPr>
            <p:grpSpPr bwMode="auto">
              <a:xfrm>
                <a:off x="749300" y="3965575"/>
                <a:ext cx="3103563" cy="875326"/>
                <a:chOff x="0" y="0"/>
                <a:chExt cx="3749498" cy="488223"/>
              </a:xfrm>
            </p:grpSpPr>
            <p:sp>
              <p:nvSpPr>
                <p:cNvPr id="23" name="TextBox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456385" cy="2425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indent="179705" algn="just">
                    <a:lnSpc>
                      <a:spcPct val="130000"/>
                    </a:lnSpc>
                    <a:buSzPct val="100000"/>
                    <a:buFont typeface="Wingdings" panose="05000000000000000000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成功案例</a:t>
                  </a:r>
                  <a:endPara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4" name="TextBox 6"/>
                <p:cNvSpPr>
                  <a:spLocks noChangeArrowheads="1"/>
                </p:cNvSpPr>
                <p:nvPr/>
              </p:nvSpPr>
              <p:spPr bwMode="auto">
                <a:xfrm>
                  <a:off x="149099" y="272639"/>
                  <a:ext cx="3600399" cy="2155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 indent="179705" algn="just">
                    <a:lnSpc>
                      <a:spcPct val="130000"/>
                    </a:lnSpc>
                    <a:buSzPct val="100000"/>
                    <a:buFont typeface="Times New Roman" panose="02020603050405020304" pitchFamily="18" charset="0"/>
                    <a:buNone/>
                  </a:pPr>
                  <a:r>
                    <a:rPr lang="zh-CN" altLang="en-US" sz="1600">
                      <a:solidFill>
                        <a:schemeClr val="accent1">
                          <a:lumMod val="50000"/>
                        </a:schemeClr>
                      </a:solidFill>
                      <a:ea typeface="微软雅黑" panose="020B0503020204020204" pitchFamily="34" charset="-122"/>
                      <a:sym typeface="Arial" panose="020B0604020202020204" pitchFamily="34" charset="0"/>
                    </a:rPr>
                    <a:t>    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704849" y="4457700"/>
                <a:ext cx="3003997" cy="70545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列举一个最具代表性的案例（体现客户使用前后效果）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5" name="直接连接符 45"/>
            <p:cNvSpPr>
              <a:spLocks noChangeShapeType="1"/>
            </p:cNvSpPr>
            <p:nvPr/>
          </p:nvSpPr>
          <p:spPr bwMode="auto">
            <a:xfrm>
              <a:off x="1122716" y="3545954"/>
              <a:ext cx="3799799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29"/>
          <p:cNvGrpSpPr/>
          <p:nvPr/>
        </p:nvGrpSpPr>
        <p:grpSpPr>
          <a:xfrm>
            <a:off x="1103666" y="927100"/>
            <a:ext cx="3799799" cy="2210023"/>
            <a:chOff x="1103666" y="1089025"/>
            <a:chExt cx="3799799" cy="2210023"/>
          </a:xfrm>
        </p:grpSpPr>
        <p:grpSp>
          <p:nvGrpSpPr>
            <p:cNvPr id="7" name="组合 15"/>
            <p:cNvGrpSpPr/>
            <p:nvPr/>
          </p:nvGrpSpPr>
          <p:grpSpPr>
            <a:xfrm>
              <a:off x="1108720" y="1089025"/>
              <a:ext cx="3603104" cy="2210023"/>
              <a:chOff x="749300" y="1089025"/>
              <a:chExt cx="3603104" cy="2210023"/>
            </a:xfrm>
          </p:grpSpPr>
          <p:sp>
            <p:nvSpPr>
              <p:cNvPr id="17" name="TextBox 6"/>
              <p:cNvSpPr>
                <a:spLocks noChangeArrowheads="1"/>
              </p:cNvSpPr>
              <p:nvPr/>
            </p:nvSpPr>
            <p:spPr bwMode="auto">
              <a:xfrm>
                <a:off x="749300" y="1606277"/>
                <a:ext cx="3603104" cy="169277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既往客户及合作情况（客户名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数量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/ARPU/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交易金额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周期）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意向客户：已签约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已达成合作意向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目标客户群体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indent="179705" algn="just">
                  <a:lnSpc>
                    <a:spcPct val="130000"/>
                  </a:lnSpc>
                  <a:buSzPct val="100000"/>
                  <a:buFont typeface="Times New Roman" panose="02020603050405020304" pitchFamily="18" charset="0"/>
                  <a:buNone/>
                </a:pPr>
                <a:endParaRPr lang="zh-CN" altLang="en-US" sz="1600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矩形 29"/>
              <p:cNvSpPr>
                <a:spLocks noChangeArrowheads="1"/>
              </p:cNvSpPr>
              <p:nvPr/>
            </p:nvSpPr>
            <p:spPr bwMode="auto">
              <a:xfrm>
                <a:off x="792163" y="1089025"/>
                <a:ext cx="2430462" cy="4349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indent="179705" algn="just">
                  <a:lnSpc>
                    <a:spcPct val="130000"/>
                  </a:lnSpc>
                  <a:buSzPct val="100000"/>
                  <a:buFont typeface="Wingdings" panose="05000000000000000000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既有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anose="020B0503020204020204" pitchFamily="34" charset="-122"/>
                    <a:sym typeface="Arial" panose="020B0604020202020204" pitchFamily="34" charset="0"/>
                  </a:rPr>
                  <a:t>潜在客户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1103666" y="1555229"/>
              <a:ext cx="3799799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313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313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1387</Words>
  <Application>WPS 演示</Application>
  <PresentationFormat>全屏显示(16:9)</PresentationFormat>
  <Paragraphs>208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微软雅黑</vt:lpstr>
      <vt:lpstr>方正姚体</vt:lpstr>
      <vt:lpstr>Times New Roman</vt:lpstr>
      <vt:lpstr>Arial Unicode MS</vt:lpstr>
      <vt:lpstr>Office 主题</vt:lpstr>
      <vt:lpstr>商业计划书内容</vt:lpstr>
      <vt:lpstr>1.封面</vt:lpstr>
      <vt:lpstr>2.行业介绍</vt:lpstr>
      <vt:lpstr>3.项目介绍-产品服务</vt:lpstr>
      <vt:lpstr>4.项目介绍-核心能力</vt:lpstr>
      <vt:lpstr>5.项目介绍-盈利模式</vt:lpstr>
      <vt:lpstr>6.项目介绍-竞争情况</vt:lpstr>
      <vt:lpstr>7.项目介绍-营销模式</vt:lpstr>
      <vt:lpstr>8.项目介绍-客户情况</vt:lpstr>
      <vt:lpstr>9.公司概况</vt:lpstr>
      <vt:lpstr>10.核心团队</vt:lpstr>
      <vt:lpstr>11.财务现状及预测</vt:lpstr>
      <vt:lpstr>12.未来发展规划</vt:lpstr>
      <vt:lpstr>13.融资方案</vt:lpstr>
      <vt:lpstr>14.封底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chenwei</dc:creator>
  <cp:lastModifiedBy>某时某刻</cp:lastModifiedBy>
  <cp:revision>579</cp:revision>
  <dcterms:created xsi:type="dcterms:W3CDTF">2015-07-21T09:20:00Z</dcterms:created>
  <dcterms:modified xsi:type="dcterms:W3CDTF">2024-07-15T01:55:48Z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F153CAA5801F4389858E42089C1D27BC_13</vt:lpwstr>
  </property>
</Properties>
</file>